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2"/>
  </p:notesMasterIdLst>
  <p:sldIdLst>
    <p:sldId id="256" r:id="rId3"/>
    <p:sldId id="272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9" r:id="rId31"/>
    <p:sldId id="427" r:id="rId32"/>
    <p:sldId id="428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300" r:id="rId70"/>
    <p:sldId id="400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r>
              <a:rPr lang="ko-KR" altLang="en-US" dirty="0"/>
              <a:t>와 </a:t>
            </a:r>
            <a:r>
              <a:rPr lang="ko-KR" altLang="en-US" dirty="0" err="1"/>
              <a:t>케라스</a:t>
            </a:r>
            <a:r>
              <a:rPr lang="ko-KR" altLang="en-US" dirty="0"/>
              <a:t> 라이브러리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E8F6E-051A-42CE-9492-86B1E9A8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미니 배치 구현하기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70329A-1B1E-442F-85FD-415BE6C899E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06686"/>
            <a:ext cx="4608512" cy="232637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1BE219-09F2-4C33-A883-47320422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645024"/>
            <a:ext cx="4236146" cy="28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샘플별로 출력이 계산된다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8878FE-F8B0-4D54-9CA7-5FD9D927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33354"/>
            <a:ext cx="3362325" cy="1609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6FDF2-B27B-49D2-B0B5-EFB4F79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065492"/>
            <a:ext cx="5495925" cy="1781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57453B-2E1D-4885-BE2E-93DE3C7FA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472" y="4851608"/>
            <a:ext cx="3076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EEED0-3D4B-45F0-98C3-DDAF274C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1250599"/>
            <a:ext cx="8191302" cy="537880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미분치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입력유닛의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은닉유닛의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출력유닛의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 = 2, 2, 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= 0.5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입력과 출력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 0], [0, 1], [1, 0], [1, 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([[0], [1], [1], [0]])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가중치를 </a:t>
            </a:r>
            <a:r>
              <a:rPr lang="en-US" altLang="ko-KR" sz="1600" kern="0" dirty="0">
                <a:latin typeface="Trebuchet MS" pitchFamily="34" charset="0"/>
              </a:rPr>
              <a:t>–1.0</a:t>
            </a:r>
            <a:r>
              <a:rPr lang="ko-KR" altLang="en-US" sz="1600" kern="0" dirty="0">
                <a:latin typeface="Trebuchet MS" pitchFamily="34" charset="0"/>
              </a:rPr>
              <a:t>에서 </a:t>
            </a:r>
            <a:r>
              <a:rPr lang="en-US" altLang="ko-KR" sz="1600" kern="0" dirty="0">
                <a:latin typeface="Trebuchet MS" pitchFamily="34" charset="0"/>
              </a:rPr>
              <a:t>1.0 </a:t>
            </a:r>
            <a:r>
              <a:rPr lang="ko-KR" altLang="en-US" sz="1600" kern="0" dirty="0">
                <a:latin typeface="Trebuchet MS" pitchFamily="34" charset="0"/>
              </a:rPr>
              <a:t>사이의 난수로 초기화한다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W1 = 2*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))-1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W2 = 2*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outputs))-1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B1 = </a:t>
            </a:r>
            <a:r>
              <a:rPr lang="en-US" altLang="ko-KR" sz="1600" kern="0" dirty="0" err="1">
                <a:latin typeface="Trebuchet MS" pitchFamily="34" charset="0"/>
              </a:rPr>
              <a:t>np.zeros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)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B2 = </a:t>
            </a:r>
            <a:r>
              <a:rPr lang="en-US" altLang="ko-KR" sz="1600" kern="0" dirty="0" err="1">
                <a:latin typeface="Trebuchet MS" pitchFamily="34" charset="0"/>
              </a:rPr>
              <a:t>np.zeros</a:t>
            </a:r>
            <a:r>
              <a:rPr lang="en-US" altLang="ko-KR" sz="1600" kern="0" dirty="0">
                <a:latin typeface="Trebuchet MS" pitchFamily="34" charset="0"/>
              </a:rPr>
              <a:t>(outputs) </a:t>
            </a:r>
          </a:p>
        </p:txBody>
      </p:sp>
    </p:spTree>
    <p:extLst>
      <p:ext uri="{BB962C8B-B14F-4D97-AF65-F5344CB8AC3E}">
        <p14:creationId xmlns:p14="http://schemas.microsoft.com/office/powerpoint/2010/main" val="186886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EEED0-3D4B-45F0-98C3-DDAF274C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836713"/>
            <a:ext cx="8191302" cy="5792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predict(x):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 = x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Z1 = np.dot(layer0, W1)+B1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Z2 = np.dot(layer1, W2)+B2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layer0, layer1, layer2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역방향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fit():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global W1, W2, B1, B2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range(60000):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layer2_error = layer2-T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layer2_delta = layer2_error*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layer1_error = np.dot(layer2_delta, W2.T)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layer1_delta = layer1_error*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W2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*np.dot(layer1.T, layer2_delta)/4.0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W1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*np.dot(layer0.T, layer1_delta)/4.0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(layer2_delta, axis=0)/4.0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(layer1_delta, axis=0)/4.0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E559AEAB-BA27-4ED6-A59A-019F83537349}"/>
              </a:ext>
            </a:extLst>
          </p:cNvPr>
          <p:cNvSpPr/>
          <p:nvPr/>
        </p:nvSpPr>
        <p:spPr>
          <a:xfrm>
            <a:off x="7884368" y="3933056"/>
            <a:ext cx="720080" cy="2115510"/>
          </a:xfrm>
          <a:prstGeom prst="wedgeRoundRectCallout">
            <a:avLst>
              <a:gd name="adj1" fmla="val -203194"/>
              <a:gd name="adj2" fmla="val 50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바이어스는 입력이 </a:t>
            </a:r>
            <a:r>
              <a:rPr lang="en-US" altLang="ko-KR" dirty="0"/>
              <a:t>1</a:t>
            </a:r>
            <a:r>
              <a:rPr lang="ko-KR" altLang="en-US" dirty="0"/>
              <a:t>이므로 단순히 합만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9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EEED0-3D4B-45F0-98C3-DDAF274C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1772815"/>
            <a:ext cx="8191302" cy="201622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test():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x, y in zip(X, T):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	# </a:t>
            </a:r>
            <a:r>
              <a:rPr lang="ko-KR" altLang="en-US" sz="1600" kern="0" dirty="0">
                <a:latin typeface="Trebuchet MS" pitchFamily="34" charset="0"/>
              </a:rPr>
              <a:t>하나여도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형태이어야 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print(x, y, layer2)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fit()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F4D62-4C48-4569-9137-10C511607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4112330"/>
            <a:ext cx="8191302" cy="126088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0]] [0] [[0.0124954]]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1]] [1] [[0.98683933]]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0]] [1] [[0.9869228]]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1]] [0] [[0.01616628]]</a:t>
            </a:r>
          </a:p>
        </p:txBody>
      </p:sp>
    </p:spTree>
    <p:extLst>
      <p:ext uri="{BB962C8B-B14F-4D97-AF65-F5344CB8AC3E}">
        <p14:creationId xmlns:p14="http://schemas.microsoft.com/office/powerpoint/2010/main" val="65284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F1508-1394-449F-8830-7459D36A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B16A7-ECA1-4EA8-80BF-1AF791076D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학습률이란</a:t>
            </a:r>
            <a:r>
              <a:rPr lang="ko-KR" altLang="en-US" dirty="0"/>
              <a:t> 한 번에 가중치를 얼마나 변경할 것인가를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학습률이</a:t>
            </a:r>
            <a:r>
              <a:rPr lang="ko-KR" altLang="en-US" dirty="0"/>
              <a:t> 모델의 성능에 심대한 영향을 끼치지만 설정하기가 아주 어렵다는 것을 발견하였다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FAFB0B-2036-4E09-85E7-BC1DD52F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4" y="3273496"/>
            <a:ext cx="2448272" cy="1623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39D15-FDA9-48AF-9849-7CDD6ADE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00" y="3222141"/>
            <a:ext cx="2401981" cy="1568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5E6CC-65AF-4D9D-BBD3-9C94FBCF1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426" y="3198743"/>
            <a:ext cx="2614755" cy="177281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36C5FFF5-900A-41E9-A206-E9EE8F0E44AE}"/>
              </a:ext>
            </a:extLst>
          </p:cNvPr>
          <p:cNvSpPr/>
          <p:nvPr/>
        </p:nvSpPr>
        <p:spPr>
          <a:xfrm>
            <a:off x="467544" y="5085184"/>
            <a:ext cx="1728192" cy="504056"/>
          </a:xfrm>
          <a:prstGeom prst="wedgeRoundRectCallout">
            <a:avLst>
              <a:gd name="adj1" fmla="val 34505"/>
              <a:gd name="adj2" fmla="val -113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너무 큰 경우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5911CF7-EF1D-4FE7-906B-8328E2D845C3}"/>
              </a:ext>
            </a:extLst>
          </p:cNvPr>
          <p:cNvSpPr/>
          <p:nvPr/>
        </p:nvSpPr>
        <p:spPr>
          <a:xfrm>
            <a:off x="3491880" y="5139088"/>
            <a:ext cx="1728192" cy="504056"/>
          </a:xfrm>
          <a:prstGeom prst="wedgeRoundRectCallout">
            <a:avLst>
              <a:gd name="adj1" fmla="val 34505"/>
              <a:gd name="adj2" fmla="val -113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너무 작은 경우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12EE96E-C5CE-41A9-8DC9-B743DCAF824D}"/>
              </a:ext>
            </a:extLst>
          </p:cNvPr>
          <p:cNvSpPr/>
          <p:nvPr/>
        </p:nvSpPr>
        <p:spPr>
          <a:xfrm>
            <a:off x="6371112" y="5085184"/>
            <a:ext cx="1728192" cy="504056"/>
          </a:xfrm>
          <a:prstGeom prst="wedgeRoundRectCallout">
            <a:avLst>
              <a:gd name="adj1" fmla="val 34505"/>
              <a:gd name="adj2" fmla="val -113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적당한 경우</a:t>
            </a:r>
          </a:p>
        </p:txBody>
      </p:sp>
    </p:spTree>
    <p:extLst>
      <p:ext uri="{BB962C8B-B14F-4D97-AF65-F5344CB8AC3E}">
        <p14:creationId xmlns:p14="http://schemas.microsoft.com/office/powerpoint/2010/main" val="367883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50EC-19E1-4384-B693-C88E1629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BF320-FFCF-4C53-84DE-A511447345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r>
              <a:rPr lang="en-US" altLang="ko-KR" dirty="0"/>
              <a:t>(momentum)</a:t>
            </a:r>
            <a:r>
              <a:rPr lang="ko-KR" altLang="en-US" dirty="0"/>
              <a:t>은 운동량으로 학습 속도를 가속시킬 목적으로 사용한다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7B408-4FEF-4DB5-B12C-EF368264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1" y="2276872"/>
            <a:ext cx="3240360" cy="2282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5B753-43C4-476D-AA6E-EB08DF15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085184"/>
            <a:ext cx="41052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151E7-1749-4D09-97E0-91C16E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설정하는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309C1-F260-4446-900C-5F0E9D2C8F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Adagrad</a:t>
            </a:r>
            <a:r>
              <a:rPr lang="en-US" altLang="ko-KR" dirty="0"/>
              <a:t>: </a:t>
            </a:r>
            <a:r>
              <a:rPr lang="en-US" altLang="ko-KR" dirty="0" err="1"/>
              <a:t>Adagrad</a:t>
            </a:r>
            <a:r>
              <a:rPr lang="ko-KR" altLang="en-US" dirty="0"/>
              <a:t>는 가변 </a:t>
            </a:r>
            <a:r>
              <a:rPr lang="ko-KR" altLang="en-US" dirty="0" err="1"/>
              <a:t>학습률을</a:t>
            </a:r>
            <a:r>
              <a:rPr lang="ko-KR" altLang="en-US" dirty="0"/>
              <a:t> 사용하는 방법으로 </a:t>
            </a:r>
            <a:r>
              <a:rPr lang="en-US" altLang="ko-KR" dirty="0"/>
              <a:t>SGD </a:t>
            </a:r>
            <a:r>
              <a:rPr lang="ko-KR" altLang="en-US" dirty="0"/>
              <a:t>방법을 개량한 최적화 방법이다</a:t>
            </a:r>
            <a:r>
              <a:rPr lang="en-US" altLang="ko-KR" dirty="0"/>
              <a:t>. </a:t>
            </a:r>
            <a:r>
              <a:rPr lang="ko-KR" altLang="en-US" dirty="0"/>
              <a:t>주된 방법은 </a:t>
            </a:r>
            <a:r>
              <a:rPr lang="ko-KR" altLang="en-US" dirty="0" err="1"/>
              <a:t>학습률</a:t>
            </a:r>
            <a:r>
              <a:rPr lang="ko-KR" altLang="en-US" dirty="0"/>
              <a:t> 감쇠</a:t>
            </a:r>
            <a:r>
              <a:rPr lang="en-US" altLang="ko-KR" dirty="0"/>
              <a:t>(learning rate decay)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en-US" altLang="ko-KR" dirty="0" err="1"/>
              <a:t>Adagrad</a:t>
            </a:r>
            <a:r>
              <a:rPr lang="ko-KR" altLang="en-US" dirty="0"/>
              <a:t>는 </a:t>
            </a:r>
            <a:r>
              <a:rPr lang="ko-KR" altLang="en-US" dirty="0" err="1"/>
              <a:t>학습률을</a:t>
            </a:r>
            <a:r>
              <a:rPr lang="ko-KR" altLang="en-US" dirty="0"/>
              <a:t> 이전 단계의 </a:t>
            </a:r>
            <a:r>
              <a:rPr lang="ko-KR" altLang="en-US" dirty="0" err="1"/>
              <a:t>기울기들을</a:t>
            </a:r>
            <a:r>
              <a:rPr lang="ko-KR" altLang="en-US" dirty="0"/>
              <a:t> 누적한 값에 반비례하여서 설정한다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F9931-097E-44BA-9548-040ED048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438525"/>
            <a:ext cx="3276600" cy="81915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B450256-1A83-47F2-B3D6-03BD0C6A561A}"/>
              </a:ext>
            </a:extLst>
          </p:cNvPr>
          <p:cNvSpPr/>
          <p:nvPr/>
        </p:nvSpPr>
        <p:spPr>
          <a:xfrm>
            <a:off x="3779912" y="3284984"/>
            <a:ext cx="10801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4A42530-568F-4338-9DAA-2333C590DB3F}"/>
              </a:ext>
            </a:extLst>
          </p:cNvPr>
          <p:cNvSpPr/>
          <p:nvPr/>
        </p:nvSpPr>
        <p:spPr>
          <a:xfrm>
            <a:off x="4788024" y="4657625"/>
            <a:ext cx="1728192" cy="504056"/>
          </a:xfrm>
          <a:prstGeom prst="wedgeRoundRectCallout">
            <a:avLst>
              <a:gd name="adj1" fmla="val -62579"/>
              <a:gd name="adj2" fmla="val -11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점점 줄어든다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70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3ED484-49C1-4069-A0EB-B61D89B2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91317"/>
            <a:ext cx="3848100" cy="1247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D151E7-1749-4D09-97E0-91C16E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설정하는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309C1-F260-4446-900C-5F0E9D2C8F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RMSprop : RMSprop</a:t>
            </a:r>
            <a:r>
              <a:rPr lang="ko-KR" altLang="en-US" dirty="0"/>
              <a:t>은 </a:t>
            </a:r>
            <a:r>
              <a:rPr lang="en-US" altLang="ko-KR" dirty="0" err="1"/>
              <a:t>Adagrad</a:t>
            </a:r>
            <a:r>
              <a:rPr lang="ko-KR" altLang="en-US" dirty="0"/>
              <a:t>에 대한 수정판이다</a:t>
            </a:r>
            <a:r>
              <a:rPr lang="en-US" altLang="ko-KR" dirty="0"/>
              <a:t>. </a:t>
            </a:r>
            <a:r>
              <a:rPr lang="en-US" altLang="ko-KR" dirty="0" err="1"/>
              <a:t>Geoffy</a:t>
            </a:r>
            <a:r>
              <a:rPr lang="en-US" altLang="ko-KR" dirty="0"/>
              <a:t> Hinton</a:t>
            </a:r>
            <a:r>
              <a:rPr lang="ko-KR" altLang="en-US" dirty="0"/>
              <a:t>이 </a:t>
            </a:r>
            <a:r>
              <a:rPr lang="en-US" altLang="ko-KR" dirty="0" err="1"/>
              <a:t>Coursea</a:t>
            </a:r>
            <a:r>
              <a:rPr lang="en-US" altLang="ko-KR" dirty="0"/>
              <a:t> </a:t>
            </a:r>
            <a:r>
              <a:rPr lang="ko-KR" altLang="en-US" dirty="0"/>
              <a:t>강의 과정에서 제안했다</a:t>
            </a:r>
            <a:r>
              <a:rPr lang="en-US" altLang="ko-KR" dirty="0"/>
              <a:t>. </a:t>
            </a:r>
            <a:r>
              <a:rPr lang="en-US" altLang="ko-KR" dirty="0" err="1"/>
              <a:t>Adadelta</a:t>
            </a:r>
            <a:r>
              <a:rPr lang="ko-KR" altLang="en-US" dirty="0"/>
              <a:t>와 유사하지만 한 가지 차이점이 있다</a:t>
            </a:r>
            <a:r>
              <a:rPr lang="en-US" altLang="ko-KR" dirty="0"/>
              <a:t>. </a:t>
            </a:r>
            <a:r>
              <a:rPr lang="ko-KR" altLang="en-US" dirty="0" err="1"/>
              <a:t>그래디언트</a:t>
            </a:r>
            <a:r>
              <a:rPr lang="ko-KR" altLang="en-US" dirty="0"/>
              <a:t> 누적 대신에 지수 가중 이동 평균을 사용한다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450256-1A83-47F2-B3D6-03BD0C6A561A}"/>
              </a:ext>
            </a:extLst>
          </p:cNvPr>
          <p:cNvSpPr/>
          <p:nvPr/>
        </p:nvSpPr>
        <p:spPr>
          <a:xfrm>
            <a:off x="3507718" y="4067964"/>
            <a:ext cx="10801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7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151E7-1749-4D09-97E0-91C16E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설정하는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309C1-F260-4446-900C-5F0E9D2C8F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Adam: Adam</a:t>
            </a:r>
            <a:r>
              <a:rPr lang="ko-KR" altLang="en-US" dirty="0"/>
              <a:t>은 </a:t>
            </a:r>
            <a:r>
              <a:rPr lang="en-US" altLang="ko-KR" dirty="0"/>
              <a:t>Adaptive Moment Estimation</a:t>
            </a:r>
            <a:r>
              <a:rPr lang="ko-KR" altLang="en-US" dirty="0"/>
              <a:t>의 약자이다</a:t>
            </a:r>
            <a:r>
              <a:rPr lang="en-US" altLang="ko-KR" dirty="0"/>
              <a:t>. Adam</a:t>
            </a:r>
            <a:r>
              <a:rPr lang="ko-KR" altLang="en-US" dirty="0"/>
              <a:t>은 기본적으로 </a:t>
            </a:r>
            <a:r>
              <a:rPr lang="en-US" altLang="ko-KR" dirty="0"/>
              <a:t>(RMSprop+ </a:t>
            </a:r>
            <a:r>
              <a:rPr lang="ko-KR" altLang="en-US" dirty="0"/>
              <a:t>모멘텀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B6F81-CE06-4837-ABF4-016F6BC0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88568"/>
            <a:ext cx="665507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미니 배치의 개념을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학습률의</a:t>
            </a:r>
            <a:r>
              <a:rPr lang="ko-KR" altLang="en-US" dirty="0"/>
              <a:t> 개념을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케라스</a:t>
            </a:r>
            <a:r>
              <a:rPr lang="ko-KR" altLang="en-US" dirty="0"/>
              <a:t> 라이브러리로 </a:t>
            </a:r>
            <a:r>
              <a:rPr lang="en-US" altLang="ko-KR" dirty="0"/>
              <a:t>MLP</a:t>
            </a:r>
            <a:r>
              <a:rPr lang="ko-KR" altLang="en-US" dirty="0"/>
              <a:t>를 구현해본다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케라스</a:t>
            </a:r>
            <a:r>
              <a:rPr lang="ko-KR" altLang="en-US" dirty="0"/>
              <a:t> 라이브러리를 살펴본다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하이퍼</a:t>
            </a:r>
            <a:r>
              <a:rPr lang="ko-KR" altLang="en-US" dirty="0"/>
              <a:t> 매개변수에 대하여 살펴본다</a:t>
            </a:r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29EB3-015A-4B97-996A-9368325B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573016"/>
            <a:ext cx="5634012" cy="31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9C13-C175-4948-ABE5-B8A8DE2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학습률과</a:t>
            </a:r>
            <a:r>
              <a:rPr lang="ko-KR" altLang="en-US" dirty="0"/>
              <a:t> 배치크기 실습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958829-5E7D-4F16-96FD-8D1262E212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5811" y="1600200"/>
            <a:ext cx="7247327" cy="4495800"/>
          </a:xfrm>
        </p:spPr>
      </p:pic>
    </p:spTree>
    <p:extLst>
      <p:ext uri="{BB962C8B-B14F-4D97-AF65-F5344CB8AC3E}">
        <p14:creationId xmlns:p14="http://schemas.microsoft.com/office/powerpoint/2010/main" val="52370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9C13-C175-4948-ABE5-B8A8DE2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학습률과</a:t>
            </a:r>
            <a:r>
              <a:rPr lang="ko-KR" altLang="en-US" dirty="0"/>
              <a:t> 배치크기 실습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A4D37FF-FB88-431F-B819-D97539AFA7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0574" y="1600200"/>
            <a:ext cx="7217802" cy="4495800"/>
          </a:xfrm>
        </p:spPr>
      </p:pic>
    </p:spTree>
    <p:extLst>
      <p:ext uri="{BB962C8B-B14F-4D97-AF65-F5344CB8AC3E}">
        <p14:creationId xmlns:p14="http://schemas.microsoft.com/office/powerpoint/2010/main" val="284451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9C13-C175-4948-ABE5-B8A8DE2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학습률과</a:t>
            </a:r>
            <a:r>
              <a:rPr lang="ko-KR" altLang="en-US" dirty="0"/>
              <a:t> 배치크기 실습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AD32CE-E717-4E2C-85E8-9589F334034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7913" y="1600200"/>
            <a:ext cx="7203124" cy="4495800"/>
          </a:xfrm>
        </p:spPr>
      </p:pic>
    </p:spTree>
    <p:extLst>
      <p:ext uri="{BB962C8B-B14F-4D97-AF65-F5344CB8AC3E}">
        <p14:creationId xmlns:p14="http://schemas.microsoft.com/office/powerpoint/2010/main" val="338787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3671A-2E25-481F-A6DE-639EBD33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텐서플로우와</a:t>
            </a:r>
            <a:r>
              <a:rPr lang="ko-KR" altLang="en-US" dirty="0"/>
              <a:t> 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EE66D-5406-4C73-9C0C-D60BEEC804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(TensorFlow)</a:t>
            </a:r>
            <a:r>
              <a:rPr lang="ko-KR" altLang="en-US" dirty="0"/>
              <a:t>는 딥러닝 프레임워크의 일종이다</a:t>
            </a:r>
            <a:r>
              <a:rPr lang="en-US" altLang="ko-KR" dirty="0"/>
              <a:t>. </a:t>
            </a:r>
            <a:r>
              <a:rPr lang="ko-KR" altLang="en-US" dirty="0" err="1"/>
              <a:t>텐서플로우는</a:t>
            </a:r>
            <a:r>
              <a:rPr lang="ko-KR" altLang="en-US" dirty="0"/>
              <a:t> 내부적으로 </a:t>
            </a:r>
            <a:r>
              <a:rPr lang="en-US" altLang="ko-KR" dirty="0"/>
              <a:t>C/C++</a:t>
            </a:r>
            <a:r>
              <a:rPr lang="ko-KR" altLang="en-US" dirty="0"/>
              <a:t>로 구현되어 있고 </a:t>
            </a:r>
            <a:r>
              <a:rPr lang="ko-KR" altLang="en-US" dirty="0" err="1"/>
              <a:t>파이썬을</a:t>
            </a:r>
            <a:r>
              <a:rPr lang="ko-KR" altLang="en-US" dirty="0"/>
              <a:t> </a:t>
            </a:r>
            <a:r>
              <a:rPr lang="ko-KR" altLang="en-US" dirty="0" err="1"/>
              <a:t>비룻하여</a:t>
            </a:r>
            <a:r>
              <a:rPr lang="ko-KR" altLang="en-US" dirty="0"/>
              <a:t> 여러 가지 언어에서 접근할 수 있도록 인터페이스를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512FCC-77A5-4642-A47F-BEAF1A86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38" y="2946648"/>
            <a:ext cx="6918523" cy="31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C65F1-4999-4DD4-AB37-D0539F53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텐서플로우의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E44C36-5A97-42F4-AE1C-86C705F73C6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3648" y="2060848"/>
            <a:ext cx="6219825" cy="2924175"/>
          </a:xfrm>
        </p:spPr>
      </p:pic>
    </p:spTree>
    <p:extLst>
      <p:ext uri="{BB962C8B-B14F-4D97-AF65-F5344CB8AC3E}">
        <p14:creationId xmlns:p14="http://schemas.microsoft.com/office/powerpoint/2010/main" val="10317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5DF1A-E6D5-46B8-BAA3-7AF7DF42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73529-0021-47E2-89E9-3FB551AC0E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케라스는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작성되었으며</a:t>
            </a:r>
            <a:r>
              <a:rPr lang="en-US" altLang="ko-KR" dirty="0"/>
              <a:t>, </a:t>
            </a:r>
            <a:r>
              <a:rPr lang="ko-KR" altLang="en-US" dirty="0"/>
              <a:t>고수준 딥러닝 </a:t>
            </a:r>
            <a:r>
              <a:rPr lang="en-US" altLang="ko-KR" dirty="0"/>
              <a:t>API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케라스에서는</a:t>
            </a:r>
            <a:r>
              <a:rPr lang="ko-KR" altLang="en-US" dirty="0"/>
              <a:t> 여러 가지 </a:t>
            </a:r>
            <a:r>
              <a:rPr lang="ko-KR" altLang="en-US" dirty="0" err="1"/>
              <a:t>백엔드를</a:t>
            </a:r>
            <a:r>
              <a:rPr lang="ko-KR" altLang="en-US" dirty="0"/>
              <a:t> 선택할 수 있지만</a:t>
            </a:r>
            <a:r>
              <a:rPr lang="en-US" altLang="ko-KR" dirty="0"/>
              <a:t>, </a:t>
            </a:r>
            <a:r>
              <a:rPr lang="ko-KR" altLang="en-US" dirty="0"/>
              <a:t>아무래도 가장 많이 선택되는 </a:t>
            </a: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ko-KR" altLang="en-US" dirty="0" err="1"/>
              <a:t>텐서플로우이다</a:t>
            </a:r>
            <a:endParaRPr lang="en-US" altLang="ko-KR" dirty="0"/>
          </a:p>
          <a:p>
            <a:r>
              <a:rPr lang="ko-KR" altLang="en-US" dirty="0"/>
              <a:t>쉽고 빠른 프로토타이핑이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피드포워드</a:t>
            </a:r>
            <a:r>
              <a:rPr lang="ko-KR" altLang="en-US" dirty="0"/>
              <a:t> 신경망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신경망과 순환 신경망은 물론</a:t>
            </a:r>
            <a:r>
              <a:rPr lang="en-US" altLang="ko-KR" dirty="0"/>
              <a:t>, </a:t>
            </a:r>
            <a:r>
              <a:rPr lang="ko-KR" altLang="en-US" dirty="0"/>
              <a:t>여러 가지의 조합도 지원한다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CPU </a:t>
            </a:r>
            <a:r>
              <a:rPr lang="ko-KR" altLang="en-US" dirty="0"/>
              <a:t>및 </a:t>
            </a:r>
            <a:r>
              <a:rPr lang="en-US" altLang="ko-KR" dirty="0"/>
              <a:t>GPU</a:t>
            </a:r>
            <a:r>
              <a:rPr lang="ko-KR" altLang="en-US" dirty="0"/>
              <a:t>에서 원활하게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DB5D3-ECD6-48D8-AD14-3618BC68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448175"/>
            <a:ext cx="3695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1AD54-E34A-4ED3-845D-697A845C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프레임워크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DFCE48-90E2-4C33-B4DB-FF116A14A31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70037" y="1914525"/>
            <a:ext cx="6238875" cy="386715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285B83-02E4-4883-A243-2E9B68BD7949}"/>
              </a:ext>
            </a:extLst>
          </p:cNvPr>
          <p:cNvSpPr/>
          <p:nvPr/>
        </p:nvSpPr>
        <p:spPr>
          <a:xfrm>
            <a:off x="2627784" y="3356992"/>
            <a:ext cx="1152128" cy="2424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2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054F7-D8D4-48E0-853A-691BD6D5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신경망을 작성하는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5B38B-9EFE-4A50-B31D-5D7F1E82895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핵심 데이터 구조는 모델</a:t>
            </a:r>
            <a:r>
              <a:rPr lang="en-US" altLang="ko-KR" dirty="0"/>
              <a:t>(model)</a:t>
            </a:r>
            <a:r>
              <a:rPr lang="ko-KR" altLang="en-US" dirty="0"/>
              <a:t>이며 이것은 레이어를 구성하는 방법을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간단한 모델 유형은 </a:t>
            </a:r>
            <a:r>
              <a:rPr lang="en-US" altLang="ko-KR" dirty="0"/>
              <a:t>Sequential </a:t>
            </a:r>
            <a:r>
              <a:rPr lang="ko-KR" altLang="en-US" dirty="0"/>
              <a:t>선형 스택 모델이다</a:t>
            </a:r>
            <a:r>
              <a:rPr lang="en-US" altLang="ko-KR" dirty="0"/>
              <a:t>. Sequential </a:t>
            </a:r>
            <a:r>
              <a:rPr lang="ko-KR" altLang="en-US" dirty="0"/>
              <a:t>모델은 레이어를 선형으로 쌓을 수 있는 신경망 모델이다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2EA6C0-7349-4514-AD0F-5C12BC43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433948"/>
            <a:ext cx="4343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6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B85-6D98-4360-B6B9-D0D6E085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XOR</a:t>
            </a:r>
            <a:r>
              <a:rPr lang="ko-KR" altLang="en-US" dirty="0"/>
              <a:t>를 학습하는 </a:t>
            </a:r>
            <a:r>
              <a:rPr lang="en-US" altLang="ko-KR" dirty="0"/>
              <a:t>MLP</a:t>
            </a:r>
            <a:r>
              <a:rPr lang="ko-KR" altLang="en-US" dirty="0"/>
              <a:t>를 작성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C519EBF-0D6C-4F3E-A4D1-4B8EDDB493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7624" y="1844824"/>
            <a:ext cx="6667500" cy="2733675"/>
          </a:xfrm>
        </p:spPr>
      </p:pic>
    </p:spTree>
    <p:extLst>
      <p:ext uri="{BB962C8B-B14F-4D97-AF65-F5344CB8AC3E}">
        <p14:creationId xmlns:p14="http://schemas.microsoft.com/office/powerpoint/2010/main" val="1723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52208-FAEF-4DEE-91BC-B5363083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4AD8CB-01ED-471D-A2E1-594AE9E5B7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75656" y="1708376"/>
            <a:ext cx="4686300" cy="1695450"/>
          </a:xfrm>
        </p:spPr>
      </p:pic>
    </p:spTree>
    <p:extLst>
      <p:ext uri="{BB962C8B-B14F-4D97-AF65-F5344CB8AC3E}">
        <p14:creationId xmlns:p14="http://schemas.microsoft.com/office/powerpoint/2010/main" val="21753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21D1-22C1-4E61-B5EC-18C7DC1A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몇 개의 샘플을 처리한 후에 가중치를 변경할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9AF48-2A54-4BB0-81BF-0D2ACBC08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일반적으로는 훈련 샘플의 개수는 아주 많다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51EF7B-9F0A-4296-A024-CCD8F0AB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5" y="2305050"/>
            <a:ext cx="71723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3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B96B4-931B-486E-96CC-DEF8023B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4FC65-EB76-4466-9059-55CA06A7B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49" y="1892736"/>
            <a:ext cx="8191302" cy="369650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(units=2,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=(2,), activation='sigmoid')) #①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(units=1, activation='sigmoid’)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', optimizer=</a:t>
            </a:r>
            <a:r>
              <a:rPr lang="en-US" altLang="ko-KR" sz="1600" kern="0" dirty="0" err="1">
                <a:latin typeface="Trebuchet MS" pitchFamily="34" charset="0"/>
              </a:rPr>
              <a:t>keras.optimizers.SGD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lr</a:t>
            </a:r>
            <a:r>
              <a:rPr lang="en-US" altLang="ko-KR" sz="1600" kern="0" dirty="0">
                <a:latin typeface="Trebuchet MS" pitchFamily="34" charset="0"/>
              </a:rPr>
              <a:t>=0.3))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epochs=10000)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 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(X) 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1AD3654-7E9B-4308-8FC9-F5E7A3AADB51}"/>
              </a:ext>
            </a:extLst>
          </p:cNvPr>
          <p:cNvSpPr/>
          <p:nvPr/>
        </p:nvSpPr>
        <p:spPr>
          <a:xfrm>
            <a:off x="4733443" y="1495709"/>
            <a:ext cx="3168352" cy="625624"/>
          </a:xfrm>
          <a:prstGeom prst="wedgeRoundRectCallout">
            <a:avLst>
              <a:gd name="adj1" fmla="val -66109"/>
              <a:gd name="adj2" fmla="val 41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Sequential </a:t>
            </a:r>
            <a:r>
              <a:rPr lang="ko-KR" altLang="en-US" dirty="0"/>
              <a:t>모델을 생성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1A3948D1-93B5-461E-9191-9854DC314495}"/>
              </a:ext>
            </a:extLst>
          </p:cNvPr>
          <p:cNvSpPr/>
          <p:nvPr/>
        </p:nvSpPr>
        <p:spPr>
          <a:xfrm>
            <a:off x="6516216" y="3025663"/>
            <a:ext cx="3168352" cy="625624"/>
          </a:xfrm>
          <a:prstGeom prst="wedgeRoundRectCallout">
            <a:avLst>
              <a:gd name="adj1" fmla="val -69287"/>
              <a:gd name="adj2" fmla="val -5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Sequential </a:t>
            </a:r>
            <a:r>
              <a:rPr lang="ko-KR" altLang="en-US" dirty="0"/>
              <a:t>모델에 </a:t>
            </a:r>
            <a:r>
              <a:rPr lang="en-US" altLang="ko-KR" dirty="0"/>
              <a:t>add() </a:t>
            </a:r>
            <a:r>
              <a:rPr lang="ko-KR" altLang="en-US" dirty="0"/>
              <a:t>함수를 이용하여 필요한 레이어를 추가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BDD790C-0D66-44CA-824D-0DC42E725E17}"/>
              </a:ext>
            </a:extLst>
          </p:cNvPr>
          <p:cNvSpPr/>
          <p:nvPr/>
        </p:nvSpPr>
        <p:spPr>
          <a:xfrm>
            <a:off x="6014439" y="4123191"/>
            <a:ext cx="3168352" cy="625624"/>
          </a:xfrm>
          <a:prstGeom prst="wedgeRoundRectCallout">
            <a:avLst>
              <a:gd name="adj1" fmla="val -77230"/>
              <a:gd name="adj2" fmla="val -98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compile() </a:t>
            </a:r>
            <a:r>
              <a:rPr lang="ko-KR" altLang="en-US" dirty="0"/>
              <a:t>함수를 호출하여서 </a:t>
            </a:r>
            <a:r>
              <a:rPr lang="en-US" altLang="ko-KR" dirty="0"/>
              <a:t>Sequential </a:t>
            </a:r>
            <a:r>
              <a:rPr lang="ko-KR" altLang="en-US" dirty="0"/>
              <a:t>모델을 컴파일한다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E1377EE-8E33-4B7B-A14E-A0EC0A047873}"/>
              </a:ext>
            </a:extLst>
          </p:cNvPr>
          <p:cNvSpPr/>
          <p:nvPr/>
        </p:nvSpPr>
        <p:spPr>
          <a:xfrm>
            <a:off x="5989182" y="4932726"/>
            <a:ext cx="3168352" cy="625624"/>
          </a:xfrm>
          <a:prstGeom prst="wedgeRoundRectCallout">
            <a:avLst>
              <a:gd name="adj1" fmla="val -87556"/>
              <a:gd name="adj2" fmla="val -1212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fit()</a:t>
            </a:r>
            <a:r>
              <a:rPr lang="ko-KR" altLang="en-US" dirty="0"/>
              <a:t>를 호출하여서 학습을 수행한다</a:t>
            </a:r>
            <a:r>
              <a:rPr lang="en-US" altLang="ko-KR" dirty="0"/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5DDAA546-55EF-427D-9CA0-D3ED64076716}"/>
              </a:ext>
            </a:extLst>
          </p:cNvPr>
          <p:cNvSpPr/>
          <p:nvPr/>
        </p:nvSpPr>
        <p:spPr>
          <a:xfrm>
            <a:off x="4688005" y="5742261"/>
            <a:ext cx="3168352" cy="625624"/>
          </a:xfrm>
          <a:prstGeom prst="wedgeRoundRectCallout">
            <a:avLst>
              <a:gd name="adj1" fmla="val -101854"/>
              <a:gd name="adj2" fmla="val -135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predict()</a:t>
            </a:r>
            <a:r>
              <a:rPr lang="ko-KR" altLang="en-US" dirty="0"/>
              <a:t>를 호출하여서 모델을 테스트한다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9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DE93-0F3F-409A-B9D4-D8DEDF72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6219D-23C6-4803-B612-3CE10046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00808"/>
            <a:ext cx="8191302" cy="29523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Model: "sequential"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                Output Shape              Param #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 (Dense)                (None, 2)                 6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dense_1 (Dense)              (None, 1)                 3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Total params: 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Trainable params: 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Non-trainable params: 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450396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DE93-0F3F-409A-B9D4-D8DEDF72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6219D-23C6-4803-B612-3CE10046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00808"/>
            <a:ext cx="8191302" cy="29523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10000/10000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748us/sample - loss: 9.7796e-04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[[0.02736092]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[0.9704443 ]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[0.9701309 ]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[0.03734875]]</a:t>
            </a:r>
          </a:p>
        </p:txBody>
      </p:sp>
    </p:spTree>
    <p:extLst>
      <p:ext uri="{BB962C8B-B14F-4D97-AF65-F5344CB8AC3E}">
        <p14:creationId xmlns:p14="http://schemas.microsoft.com/office/powerpoint/2010/main" val="2522278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4D72-7113-44F2-976F-4D784D1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사용하는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E1BB7-F3B6-47FB-87B8-EE3F79F5C7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(1) Sequential </a:t>
            </a:r>
            <a:r>
              <a:rPr lang="ko-KR" altLang="en-US" dirty="0"/>
              <a:t>모델을 만들고 모델에 필요한 레이어를 추가하는 방법이다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27C57-495F-4A4D-BDED-EA2E2586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399497"/>
            <a:ext cx="8191302" cy="11735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Sequential()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(Dense(units=2,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=(2,), activation='sigmoid'))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(Dense(units=1,  activation='sigmoid'))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244A0-AEAC-4FC2-8DC7-F8DB8ADA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717032"/>
            <a:ext cx="23622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3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4D72-7113-44F2-976F-4D784D1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사용하는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E1BB7-F3B6-47FB-87B8-EE3F79F5C7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(2) </a:t>
            </a:r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를 사용하는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27C57-495F-4A4D-BDED-EA2E2586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399497"/>
            <a:ext cx="8191302" cy="15335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 = Input(shape=(2,))			# </a:t>
            </a:r>
            <a:r>
              <a:rPr lang="ko-KR" altLang="en-US" sz="1600" kern="0" dirty="0" err="1">
                <a:latin typeface="Trebuchet MS" pitchFamily="34" charset="0"/>
              </a:rPr>
              <a:t>입력층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Dense(2, activation="sigmoid")(inputs)	# </a:t>
            </a:r>
            <a:r>
              <a:rPr lang="ko-KR" altLang="en-US" sz="1600" kern="0" dirty="0" err="1">
                <a:latin typeface="Trebuchet MS" pitchFamily="34" charset="0"/>
              </a:rPr>
              <a:t>은닉층</a:t>
            </a:r>
            <a:r>
              <a:rPr lang="ko-KR" altLang="en-US" sz="1600" kern="0" dirty="0">
                <a:latin typeface="Trebuchet MS" pitchFamily="34" charset="0"/>
              </a:rPr>
              <a:t> 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prediction = Dense(1, activation="sigmoid")(x)	# </a:t>
            </a:r>
            <a:r>
              <a:rPr lang="ko-KR" altLang="en-US" sz="1600" kern="0" dirty="0" err="1">
                <a:latin typeface="Trebuchet MS" pitchFamily="34" charset="0"/>
              </a:rPr>
              <a:t>출력층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Model(inputs=inputs, outputs=prediction)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99ED0C-DD43-410E-A22E-31BCEA54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293097"/>
            <a:ext cx="3816424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9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4D72-7113-44F2-976F-4D784D1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사용하는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E1BB7-F3B6-47FB-87B8-EE3F79F5C7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(3) Model </a:t>
            </a:r>
            <a:r>
              <a:rPr lang="ko-KR" altLang="en-US" dirty="0"/>
              <a:t>클래스를 상속받아서 우리 나름대로의 클래스를 정의하는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27C57-495F-4A4D-BDED-EA2E2586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399497"/>
            <a:ext cx="8191302" cy="390982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class </a:t>
            </a:r>
            <a:r>
              <a:rPr lang="en-US" altLang="ko-KR" sz="1600" kern="0" dirty="0" err="1">
                <a:latin typeface="Trebuchet MS" pitchFamily="34" charset="0"/>
              </a:rPr>
              <a:t>SimpleMLP</a:t>
            </a:r>
            <a:r>
              <a:rPr lang="en-US" altLang="ko-KR" sz="1600" kern="0" dirty="0">
                <a:latin typeface="Trebuchet MS" pitchFamily="34" charset="0"/>
              </a:rPr>
              <a:t>(Model):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def __</a:t>
            </a:r>
            <a:r>
              <a:rPr lang="en-US" altLang="ko-KR" sz="1600" kern="0" dirty="0" err="1">
                <a:latin typeface="Trebuchet MS" pitchFamily="34" charset="0"/>
              </a:rPr>
              <a:t>init</a:t>
            </a:r>
            <a:r>
              <a:rPr lang="en-US" altLang="ko-KR" sz="1600" kern="0" dirty="0">
                <a:latin typeface="Trebuchet MS" pitchFamily="34" charset="0"/>
              </a:rPr>
              <a:t>__(self,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):	# </a:t>
            </a:r>
            <a:r>
              <a:rPr lang="ko-KR" altLang="en-US" sz="1600" kern="0" dirty="0">
                <a:latin typeface="Trebuchet MS" pitchFamily="34" charset="0"/>
              </a:rPr>
              <a:t>생성자 작성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</a:t>
            </a:r>
            <a:r>
              <a:rPr lang="en-US" altLang="ko-KR" sz="1600" kern="0" dirty="0">
                <a:latin typeface="Trebuchet MS" pitchFamily="34" charset="0"/>
              </a:rPr>
              <a:t>super(</a:t>
            </a:r>
            <a:r>
              <a:rPr lang="en-US" altLang="ko-KR" sz="1600" kern="0" dirty="0" err="1">
                <a:latin typeface="Trebuchet MS" pitchFamily="34" charset="0"/>
              </a:rPr>
              <a:t>SimpleMLP</a:t>
            </a:r>
            <a:r>
              <a:rPr lang="en-US" altLang="ko-KR" sz="1600" kern="0" dirty="0">
                <a:latin typeface="Trebuchet MS" pitchFamily="34" charset="0"/>
              </a:rPr>
              <a:t>, self).__</a:t>
            </a:r>
            <a:r>
              <a:rPr lang="en-US" altLang="ko-KR" sz="1600" kern="0" dirty="0" err="1">
                <a:latin typeface="Trebuchet MS" pitchFamily="34" charset="0"/>
              </a:rPr>
              <a:t>init</a:t>
            </a:r>
            <a:r>
              <a:rPr lang="en-US" altLang="ko-KR" sz="1600" kern="0" dirty="0">
                <a:latin typeface="Trebuchet MS" pitchFamily="34" charset="0"/>
              </a:rPr>
              <a:t>__(name='</a:t>
            </a:r>
            <a:r>
              <a:rPr lang="en-US" altLang="ko-KR" sz="1600" kern="0" dirty="0" err="1">
                <a:latin typeface="Trebuchet MS" pitchFamily="34" charset="0"/>
              </a:rPr>
              <a:t>mlp</a:t>
            </a:r>
            <a:r>
              <a:rPr lang="en-US" altLang="ko-KR" sz="1600" kern="0" dirty="0">
                <a:latin typeface="Trebuchet MS" pitchFamily="34" charset="0"/>
              </a:rPr>
              <a:t>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</a:t>
            </a:r>
            <a:r>
              <a:rPr lang="en-US" altLang="ko-KR" sz="1600" kern="0" dirty="0" err="1">
                <a:latin typeface="Trebuchet MS" pitchFamily="34" charset="0"/>
              </a:rPr>
              <a:t>self.num_classes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self.dense1 = Dense(32, activation='sigmoid')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self.dense2 = Dense(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, activation='sigmoid')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def call(self, inputs):		# </a:t>
            </a:r>
            <a:r>
              <a:rPr lang="ko-KR" altLang="en-US" sz="1600" kern="0" dirty="0">
                <a:latin typeface="Trebuchet MS" pitchFamily="34" charset="0"/>
              </a:rPr>
              <a:t>순방향 호출을 구현한다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self.dense1(inputs)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self.dense2(x)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SimpleMLP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(...)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3727398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ACA06-6A33-4F5A-BE7F-7FF39BC9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538880-5551-4E86-B51F-29BB349FA2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74837" y="1685925"/>
            <a:ext cx="5629275" cy="432435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0A188619-031C-47A6-961B-16E5ECF4C36A}"/>
              </a:ext>
            </a:extLst>
          </p:cNvPr>
          <p:cNvSpPr/>
          <p:nvPr/>
        </p:nvSpPr>
        <p:spPr>
          <a:xfrm>
            <a:off x="2555776" y="5733256"/>
            <a:ext cx="3384376" cy="792088"/>
          </a:xfrm>
          <a:prstGeom prst="wedgeRoundRectCallout">
            <a:avLst>
              <a:gd name="adj1" fmla="val -12406"/>
              <a:gd name="adj2" fmla="val -136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딥러닝의</a:t>
            </a:r>
            <a:r>
              <a:rPr lang="ko-KR" altLang="en-US" dirty="0"/>
              <a:t> </a:t>
            </a:r>
            <a:r>
              <a:rPr lang="en-US" altLang="ko-KR" dirty="0"/>
              <a:t>“Hello</a:t>
            </a:r>
            <a:r>
              <a:rPr lang="ko-KR" altLang="en-US" dirty="0"/>
              <a:t> </a:t>
            </a:r>
            <a:r>
              <a:rPr lang="en-US" altLang="ko-KR" dirty="0"/>
              <a:t>World”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2483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A2DDB-8E15-48FC-A945-DF3CFEAC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데이터 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993EB-95EA-4841-9245-D344CEBD63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년대에 미국의 국립표준 연구소</a:t>
            </a:r>
            <a:r>
              <a:rPr lang="en-US" altLang="ko-KR" dirty="0"/>
              <a:t>(NIST)</a:t>
            </a:r>
            <a:r>
              <a:rPr lang="ko-KR" altLang="en-US" dirty="0"/>
              <a:t>에서 수집한 데이터 </a:t>
            </a:r>
            <a:r>
              <a:rPr lang="ko-KR" altLang="en-US" dirty="0" err="1"/>
              <a:t>세트으로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만개의 훈련 이미지와 </a:t>
            </a:r>
            <a:r>
              <a:rPr lang="en-US" altLang="ko-KR" dirty="0"/>
              <a:t>1</a:t>
            </a:r>
            <a:r>
              <a:rPr lang="ko-KR" altLang="en-US" dirty="0"/>
              <a:t>만개의 테스트 이미지로 이루어져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0FEE1-EECC-44A8-BA9B-A7F96DF9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60" y="2672156"/>
            <a:ext cx="5743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44412-5836-40E4-8E31-091B9B3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데이터 가져오기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32AB-1886-4906-9AF6-2AA12C490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556792"/>
            <a:ext cx="8191302" cy="15335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	= </a:t>
            </a:r>
            <a:r>
              <a:rPr lang="en-US" altLang="ko-KR" sz="1600" kern="0" dirty="0" err="1">
                <a:latin typeface="Trebuchet MS" pitchFamily="34" charset="0"/>
              </a:rPr>
              <a:t>tf.keras.datasets.mnist.load_data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2647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44412-5836-40E4-8E31-091B9B3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데이터 표시하기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32AB-1886-4906-9AF6-2AA12C490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556792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train_images.shape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(60000, 28, 28)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train_label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array([5, 0, 4, ..., 5, 6, 8],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=uint8)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test_images.shape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(10000, 28, 28)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[0], </a:t>
            </a:r>
            <a:r>
              <a:rPr lang="en-US" altLang="ko-KR" sz="1600" kern="0" dirty="0" err="1">
                <a:latin typeface="Trebuchet MS" pitchFamily="34" charset="0"/>
              </a:rPr>
              <a:t>cmap</a:t>
            </a:r>
            <a:r>
              <a:rPr lang="en-US" altLang="ko-KR" sz="1600" kern="0" dirty="0">
                <a:latin typeface="Trebuchet MS" pitchFamily="34" charset="0"/>
              </a:rPr>
              <a:t>="Greys")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ABE79-6A6D-485A-8DE8-C4279809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40" y="4254798"/>
            <a:ext cx="2211720" cy="21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E1A70-2C18-4728-80A3-30CE0D3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가중치를 변경하는 </a:t>
            </a:r>
            <a:r>
              <a:rPr lang="en-US" altLang="ko-KR" dirty="0"/>
              <a:t>2</a:t>
            </a:r>
            <a:r>
              <a:rPr lang="ko-KR" altLang="en-US" dirty="0"/>
              <a:t>가지의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719EB-9E47-4388-B3B8-5494C02E6F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온라인 학습</a:t>
            </a:r>
            <a:r>
              <a:rPr lang="en-US" altLang="ko-KR" dirty="0"/>
              <a:t>(online learning) </a:t>
            </a:r>
            <a:r>
              <a:rPr lang="ko-KR" altLang="en-US" dirty="0"/>
              <a:t>또는 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Descent: SGD)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풀 배치 학습</a:t>
            </a:r>
            <a:r>
              <a:rPr lang="en-US" altLang="ko-KR" dirty="0"/>
              <a:t>(full batch learning):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23C26-22CF-49AC-A197-E2C162DF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61" y="3284984"/>
            <a:ext cx="7419391" cy="29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12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44412-5836-40E4-8E31-091B9B3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 구축하기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32AB-1886-4906-9AF6-2AA12C490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2961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(512,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=(784,)))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(10, activation='sigmoid'))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AEB20-4790-46E9-9C99-0C6CA23B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96952"/>
            <a:ext cx="5242047" cy="37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옵티마이저와</a:t>
            </a:r>
            <a:r>
              <a:rPr lang="ko-KR" altLang="en-US" dirty="0"/>
              <a:t> 손실함수</a:t>
            </a:r>
            <a:r>
              <a:rPr lang="en-US" altLang="ko-KR" dirty="0"/>
              <a:t>, </a:t>
            </a:r>
            <a:r>
              <a:rPr lang="ko-KR" altLang="en-US" dirty="0"/>
              <a:t>지표 등을 정의하는 컴파일 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6AAD1-1220-43D8-8156-C9621C5815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3190528"/>
            <a:ext cx="8153400" cy="1966664"/>
          </a:xfrm>
        </p:spPr>
        <p:txBody>
          <a:bodyPr/>
          <a:lstStyle/>
          <a:p>
            <a:r>
              <a:rPr lang="ko-KR" altLang="en-US" dirty="0"/>
              <a:t>손실함수</a:t>
            </a:r>
            <a:r>
              <a:rPr lang="en-US" altLang="ko-KR" dirty="0"/>
              <a:t>(loss function): </a:t>
            </a:r>
            <a:r>
              <a:rPr lang="ko-KR" altLang="en-US" dirty="0"/>
              <a:t>신경망의 출력과 정답 간의 오차를 계산하는 함수</a:t>
            </a:r>
          </a:p>
          <a:p>
            <a:r>
              <a:rPr lang="ko-KR" altLang="en-US" dirty="0" err="1"/>
              <a:t>옵티마이저</a:t>
            </a:r>
            <a:r>
              <a:rPr lang="en-US" altLang="ko-KR" dirty="0"/>
              <a:t>(optimizer): </a:t>
            </a:r>
            <a:r>
              <a:rPr lang="ko-KR" altLang="en-US" dirty="0"/>
              <a:t>손실 함수를 기반으로 신경망의 파라미터를 최적화하는 알고리즘</a:t>
            </a:r>
          </a:p>
          <a:p>
            <a:r>
              <a:rPr lang="ko-KR" altLang="en-US" dirty="0"/>
              <a:t>지표</a:t>
            </a:r>
            <a:r>
              <a:rPr lang="en-US" altLang="ko-KR" dirty="0"/>
              <a:t>(metric): </a:t>
            </a:r>
            <a:r>
              <a:rPr lang="ko-KR" altLang="en-US" dirty="0"/>
              <a:t>훈련과 테스트 과정에서 사용되는 척도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2961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rmsprop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loss='</a:t>
            </a:r>
            <a:r>
              <a:rPr lang="en-US" altLang="ko-KR" sz="1600" kern="0" dirty="0" err="1">
                <a:latin typeface="Trebuchet MS" pitchFamily="34" charset="0"/>
              </a:rPr>
              <a:t>mse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1536903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5" y="1772816"/>
            <a:ext cx="8191302" cy="12961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train_images.reshape</a:t>
            </a:r>
            <a:r>
              <a:rPr lang="en-US" altLang="ko-KR" sz="1600" kern="0" dirty="0">
                <a:latin typeface="Trebuchet MS" pitchFamily="34" charset="0"/>
              </a:rPr>
              <a:t>((60000, 784))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train_images.astype</a:t>
            </a:r>
            <a:r>
              <a:rPr lang="en-US" altLang="ko-KR" sz="1600" kern="0" dirty="0">
                <a:latin typeface="Trebuchet MS" pitchFamily="34" charset="0"/>
              </a:rPr>
              <a:t>('float32')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test_images.reshape</a:t>
            </a:r>
            <a:r>
              <a:rPr lang="en-US" altLang="ko-KR" sz="1600" kern="0" dirty="0">
                <a:latin typeface="Trebuchet MS" pitchFamily="34" charset="0"/>
              </a:rPr>
              <a:t>((10000, 784))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test_images.astype</a:t>
            </a:r>
            <a:r>
              <a:rPr lang="en-US" altLang="ko-KR" sz="1600" kern="0" dirty="0">
                <a:latin typeface="Trebuchet MS" pitchFamily="34" charset="0"/>
              </a:rPr>
              <a:t>('float32') / 255.0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FB4228-9E17-475C-89C6-FF8A726B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36876"/>
            <a:ext cx="3600400" cy="21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3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정답 레이블 형태 변경</a:t>
            </a:r>
            <a:r>
              <a:rPr lang="en-US" altLang="ko-KR" dirty="0"/>
              <a:t>(</a:t>
            </a:r>
            <a:r>
              <a:rPr lang="ko-KR" altLang="en-US" dirty="0" err="1"/>
              <a:t>원핫</a:t>
            </a:r>
            <a:r>
              <a:rPr lang="ko-KR" altLang="en-US" dirty="0"/>
              <a:t> 인코딩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844824"/>
            <a:ext cx="8191302" cy="6480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tf.keras.utils.to_categorical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tf.keras.utils.to_categorical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53D9C-CB98-42D1-B2BB-5863401E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80927"/>
            <a:ext cx="38576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20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86" y="1844824"/>
            <a:ext cx="819130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model.fit(train_images, train_labels, epochs=5, batch_size=128)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EF67D-4589-47EB-8C10-1B770F11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02" y="2545255"/>
            <a:ext cx="8191302" cy="180020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469/469 [==============================] - 2s 3ms/step - loss: 0.0158 - accuracy: 0.9168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469/469 [==============================] - 2s 3ms/step - loss: 0.0027 - accuracy: 0.9867</a:t>
            </a:r>
          </a:p>
        </p:txBody>
      </p:sp>
    </p:spTree>
    <p:extLst>
      <p:ext uri="{BB962C8B-B14F-4D97-AF65-F5344CB8AC3E}">
        <p14:creationId xmlns:p14="http://schemas.microsoft.com/office/powerpoint/2010/main" val="921639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1844824"/>
            <a:ext cx="8191302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test_loss, test_acc = model.evaluate(test_images, test_labels)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테스트 정확도</a:t>
            </a:r>
            <a:r>
              <a:rPr lang="en-US" altLang="ko-KR" sz="1600" kern="0" dirty="0">
                <a:latin typeface="Trebuchet MS" pitchFamily="34" charset="0"/>
              </a:rPr>
              <a:t>:', </a:t>
            </a:r>
            <a:r>
              <a:rPr lang="fr-FR" altLang="ko-KR" sz="1600" kern="0" dirty="0">
                <a:latin typeface="Trebuchet MS" pitchFamily="34" charset="0"/>
              </a:rPr>
              <a:t>test_acc)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EF67D-4589-47EB-8C10-1B770F11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02" y="2895470"/>
            <a:ext cx="8191302" cy="88374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313/313 [==============================] - 0s 892us/step - loss: 0.0039 - accuracy: 0.9788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테스트 정확도</a:t>
            </a:r>
            <a:r>
              <a:rPr lang="en-US" altLang="ko-KR" sz="1600" kern="0" dirty="0">
                <a:latin typeface="Trebuchet MS" pitchFamily="34" charset="0"/>
              </a:rPr>
              <a:t>: 0.9787999987602234</a:t>
            </a:r>
          </a:p>
        </p:txBody>
      </p:sp>
    </p:spTree>
    <p:extLst>
      <p:ext uri="{BB962C8B-B14F-4D97-AF65-F5344CB8AC3E}">
        <p14:creationId xmlns:p14="http://schemas.microsoft.com/office/powerpoint/2010/main" val="2432620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그리기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1844824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history = model.fit(train_images, train_labels, epochs=5, batch_size=128)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loss = history.history['loss']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acc = history.history['accuracy']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epochs = range(1, len(loss)+1)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plt.plot(epochs, loss, 'b', label='Training Loss')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plt.plot(epochs, acc, 'r', label='Accuracy')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plt.xlabel('epochs')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plt.ylabel('loss/acc')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plt.show()</a:t>
            </a:r>
            <a:endParaRPr lang="en-US" altLang="ko-KR" sz="1600" kern="0" dirty="0">
              <a:latin typeface="Trebuchet MS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4B0361-CE3D-4342-AD3D-ECCD3969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4221088"/>
            <a:ext cx="3804212" cy="25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3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F215-32E6-4191-A62A-97D1934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이미지로 테스트하기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83DAD-2DF3-4555-8823-E1789C56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95" y="1572966"/>
            <a:ext cx="8191302" cy="27921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cv2 as cv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cv.imread('test.png', cv.IMREAD_GRAYSCALE)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cv.resize(image, (28, 28))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image.astype('float32')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image.reshape(1, 784)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255-image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/=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plt.imshow(image.reshape(28, 28),cmap='Greys')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plt.show()</a:t>
            </a:r>
            <a:endParaRPr lang="en-US" altLang="ko-KR" sz="1600" kern="0" dirty="0">
              <a:latin typeface="Trebuchet MS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2B028-428A-4D72-937E-ABF3935A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498448"/>
            <a:ext cx="2753888" cy="27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29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1844824"/>
            <a:ext cx="8191302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pred = model.predict(image.reshape(1, 784), batch_size=1)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추정된 숫자</a:t>
            </a:r>
            <a:r>
              <a:rPr lang="en-US" altLang="ko-KR" sz="1600" kern="0" dirty="0">
                <a:latin typeface="Trebuchet MS" pitchFamily="34" charset="0"/>
              </a:rPr>
              <a:t>=", </a:t>
            </a:r>
            <a:r>
              <a:rPr lang="fr-FR" altLang="ko-KR" sz="1600" kern="0" dirty="0">
                <a:latin typeface="Trebuchet MS" pitchFamily="34" charset="0"/>
              </a:rPr>
              <a:t>pred.argmax())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EF67D-4589-47EB-8C10-1B770F11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02" y="2895471"/>
            <a:ext cx="8191302" cy="36706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추정된 숫자</a:t>
            </a:r>
            <a:r>
              <a:rPr lang="en-US" altLang="ko-KR" sz="1600" kern="0" dirty="0">
                <a:latin typeface="Trebuchet MS" pitchFamily="34" charset="0"/>
              </a:rPr>
              <a:t>=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13D5C-E2C4-439D-9510-11D297B1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0" y="3693979"/>
            <a:ext cx="8201894" cy="22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7A276-9F68-4B90-AFD9-6ED4E12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입력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42E6C-3CBD-4EFF-9620-1BBC26A9D6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TensorFlow Dataset 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크기가 커서</a:t>
            </a:r>
            <a:r>
              <a:rPr lang="en-US" altLang="ko-KR" dirty="0"/>
              <a:t>, </a:t>
            </a:r>
            <a:r>
              <a:rPr lang="ko-KR" altLang="en-US" dirty="0"/>
              <a:t>메모리에 한 번에 적재될 수 없는 경우에 디스크 또는 분산 파일 시스템에서 </a:t>
            </a:r>
            <a:r>
              <a:rPr lang="ko-KR" altLang="en-US" dirty="0" err="1"/>
              <a:t>스트리밍될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파이썬 </a:t>
            </a:r>
            <a:r>
              <a:rPr lang="ko-KR" altLang="en-US" dirty="0" err="1"/>
              <a:t>제너레이터</a:t>
            </a:r>
            <a:r>
              <a:rPr lang="en-US" altLang="ko-KR" dirty="0"/>
              <a:t>: </a:t>
            </a:r>
            <a:r>
              <a:rPr lang="ko-KR" altLang="en-US" dirty="0"/>
              <a:t>예를 들어서 </a:t>
            </a:r>
            <a:r>
              <a:rPr lang="en-US" altLang="ko-KR" dirty="0" err="1"/>
              <a:t>keras.utils.Sequence</a:t>
            </a:r>
            <a:r>
              <a:rPr lang="en-US" altLang="ko-KR" dirty="0"/>
              <a:t> </a:t>
            </a:r>
            <a:r>
              <a:rPr lang="ko-KR" altLang="en-US" dirty="0"/>
              <a:t>클래스는 하드 디스크에 위치한 파일을 읽어서 순차적으로 </a:t>
            </a:r>
            <a:r>
              <a:rPr lang="ko-KR" altLang="en-US" dirty="0" err="1"/>
              <a:t>케라스</a:t>
            </a:r>
            <a:r>
              <a:rPr lang="ko-KR" altLang="en-US" dirty="0"/>
              <a:t> 모델로 공급할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57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B0492-4ACB-4CC8-B740-1DFB4E3D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 배치 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2779C7-64A7-4ECD-992C-B724DEDF12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44824"/>
            <a:ext cx="8153400" cy="2408139"/>
          </a:xfrm>
        </p:spPr>
      </p:pic>
    </p:spTree>
    <p:extLst>
      <p:ext uri="{BB962C8B-B14F-4D97-AF65-F5344CB8AC3E}">
        <p14:creationId xmlns:p14="http://schemas.microsoft.com/office/powerpoint/2010/main" val="3267065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D9535-FAD1-4D25-BEED-0438963E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EA8AF-DC72-4D81-8B10-E2FF193D27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텐서는</a:t>
            </a:r>
            <a:r>
              <a:rPr lang="ko-KR" altLang="en-US" dirty="0"/>
              <a:t> 다차원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텐서는</a:t>
            </a:r>
            <a:r>
              <a:rPr lang="ko-KR" altLang="en-US" dirty="0"/>
              <a:t> 데이터</a:t>
            </a:r>
            <a:r>
              <a:rPr lang="en-US" altLang="ko-KR" dirty="0"/>
              <a:t>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를 저장하는 컨테이너라고 생각하면 된다</a:t>
            </a:r>
            <a:r>
              <a:rPr lang="en-US" altLang="ko-KR" dirty="0"/>
              <a:t>. </a:t>
            </a:r>
            <a:r>
              <a:rPr lang="ko-KR" altLang="en-US" dirty="0" err="1"/>
              <a:t>텐서에서는</a:t>
            </a:r>
            <a:r>
              <a:rPr lang="ko-KR" altLang="en-US" dirty="0"/>
              <a:t> 배열의 차원을 축</a:t>
            </a:r>
            <a:r>
              <a:rPr lang="en-US" altLang="ko-KR" dirty="0"/>
              <a:t>(axis)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텐서는</a:t>
            </a:r>
            <a:r>
              <a:rPr lang="ko-KR" altLang="en-US" dirty="0"/>
              <a:t> 다음과 같이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DA809-C434-4BFC-B1C1-3F065EF34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80" y="3393316"/>
            <a:ext cx="8191302" cy="298801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&gt;&gt;&gt; import numpy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x = np.array(	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[[[0, 1, 2, 3, 4],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[5, 6, 7, 8, 9]],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[[10, 11, 12, 13, 14],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[15, 16, 17, 18, 19]],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[[20, 21, 22, 23, 24],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[25, 26, 27, 28, 29]],])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&gt;&gt;&gt; x.ndim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&gt;&gt;&gt; x.shape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(3, 2, 5)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F1EB67-1D0C-4936-9BBE-A7C109A8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883768"/>
            <a:ext cx="1943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9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48199-F8DA-46FD-B747-34A4C2AC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텐서의</a:t>
            </a:r>
            <a:r>
              <a:rPr lang="ko-KR" altLang="en-US" dirty="0"/>
              <a:t>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D6EA1-0BE6-4A17-B933-F50EE4488B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텐서의</a:t>
            </a:r>
            <a:r>
              <a:rPr lang="ko-KR" altLang="en-US" dirty="0"/>
              <a:t> 차원</a:t>
            </a:r>
            <a:r>
              <a:rPr lang="en-US" altLang="ko-KR" dirty="0"/>
              <a:t>(</a:t>
            </a:r>
            <a:r>
              <a:rPr lang="ko-KR" altLang="en-US" dirty="0"/>
              <a:t>축의 개수</a:t>
            </a:r>
            <a:r>
              <a:rPr lang="en-US" altLang="ko-KR" dirty="0"/>
              <a:t>): </a:t>
            </a:r>
            <a:r>
              <a:rPr lang="ko-KR" altLang="en-US" dirty="0" err="1"/>
              <a:t>텐서에</a:t>
            </a:r>
            <a:r>
              <a:rPr lang="ko-KR" altLang="en-US" dirty="0"/>
              <a:t> 존재하는 축의 개수이다</a:t>
            </a:r>
            <a:r>
              <a:rPr lang="en-US" altLang="ko-KR" dirty="0"/>
              <a:t>. 3</a:t>
            </a:r>
            <a:r>
              <a:rPr lang="ko-KR" altLang="en-US" dirty="0"/>
              <a:t>차원 </a:t>
            </a:r>
            <a:r>
              <a:rPr lang="ko-KR" altLang="en-US" dirty="0" err="1"/>
              <a:t>텐서에는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축이 있다</a:t>
            </a:r>
            <a:r>
              <a:rPr lang="en-US" altLang="ko-KR" dirty="0"/>
              <a:t>. </a:t>
            </a:r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ko-KR" altLang="en-US" dirty="0"/>
              <a:t>형상</a:t>
            </a:r>
            <a:r>
              <a:rPr lang="en-US" altLang="ko-KR" dirty="0"/>
              <a:t>(shape): </a:t>
            </a:r>
            <a:r>
              <a:rPr lang="ko-KR" altLang="en-US" dirty="0" err="1"/>
              <a:t>텐서의</a:t>
            </a:r>
            <a:r>
              <a:rPr lang="ko-KR" altLang="en-US" dirty="0"/>
              <a:t> 각 축으로 얼마나 데이터가 있는지를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/>
              <a:t>튜플로</a:t>
            </a:r>
            <a:r>
              <a:rPr lang="ko-KR" altLang="en-US" dirty="0"/>
              <a:t> 나타낸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타입</a:t>
            </a:r>
            <a:r>
              <a:rPr lang="en-US" altLang="ko-KR" dirty="0"/>
              <a:t>(data type): </a:t>
            </a:r>
            <a:r>
              <a:rPr lang="ko-KR" altLang="en-US" dirty="0" err="1"/>
              <a:t>텐서</a:t>
            </a:r>
            <a:r>
              <a:rPr lang="ko-KR" altLang="en-US" dirty="0"/>
              <a:t> 요소의 자료형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0E627-49D2-480C-9C8F-8DE81670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43767"/>
            <a:ext cx="4810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64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D5553-91D5-4395-9D9C-82AE95C9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형상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79EDC-C4EB-45A6-BE86-A4D27485AE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벡터 데이터</a:t>
            </a:r>
            <a:r>
              <a:rPr lang="en-US" altLang="ko-KR" dirty="0"/>
              <a:t>: (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 err="1"/>
              <a:t>특징수</a:t>
            </a:r>
            <a:r>
              <a:rPr lang="en-US" altLang="ko-KR" dirty="0"/>
              <a:t>)</a:t>
            </a:r>
            <a:r>
              <a:rPr lang="ko-KR" altLang="en-US" dirty="0"/>
              <a:t>의 형상을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데이터</a:t>
            </a:r>
            <a:r>
              <a:rPr lang="en-US" altLang="ko-KR" dirty="0"/>
              <a:t>: (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/>
              <a:t>이미지 높이</a:t>
            </a:r>
            <a:r>
              <a:rPr lang="en-US" altLang="ko-KR" dirty="0"/>
              <a:t>, </a:t>
            </a:r>
            <a:r>
              <a:rPr lang="ko-KR" altLang="en-US" dirty="0"/>
              <a:t>이미지 너비</a:t>
            </a:r>
            <a:r>
              <a:rPr lang="en-US" altLang="ko-KR" dirty="0"/>
              <a:t>, </a:t>
            </a:r>
            <a:r>
              <a:rPr lang="ko-KR" altLang="en-US" dirty="0" err="1"/>
              <a:t>채널수</a:t>
            </a:r>
            <a:r>
              <a:rPr lang="en-US" altLang="ko-KR" dirty="0"/>
              <a:t>) </a:t>
            </a:r>
            <a:r>
              <a:rPr lang="ko-KR" altLang="en-US" dirty="0"/>
              <a:t>형상의 </a:t>
            </a:r>
            <a:r>
              <a:rPr lang="en-US" altLang="ko-KR" dirty="0"/>
              <a:t>4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텐서에</a:t>
            </a:r>
            <a:r>
              <a:rPr lang="ko-KR" altLang="en-US" dirty="0"/>
              <a:t> 저장된다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53BB1-838C-4169-9B5F-B76321BAD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04864"/>
            <a:ext cx="3514725" cy="15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D27595-2B5D-4F85-866F-1082548A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643169"/>
            <a:ext cx="4150618" cy="20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3D747-9D6F-4719-A1A8-480017F6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형상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12E0E-AEBD-4E74-A7A1-FE0AFDF476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시계열 데이터</a:t>
            </a:r>
            <a:r>
              <a:rPr lang="en-US" altLang="ko-KR" dirty="0"/>
              <a:t>: (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/>
              <a:t>타입 스텝</a:t>
            </a:r>
            <a:r>
              <a:rPr lang="en-US" altLang="ko-KR" dirty="0"/>
              <a:t>, </a:t>
            </a:r>
            <a:r>
              <a:rPr lang="ko-KR" altLang="en-US" dirty="0" err="1"/>
              <a:t>특징수</a:t>
            </a:r>
            <a:r>
              <a:rPr lang="en-US" altLang="ko-KR" dirty="0"/>
              <a:t>) </a:t>
            </a:r>
            <a:r>
              <a:rPr lang="ko-KR" altLang="en-US" dirty="0"/>
              <a:t>형상의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텐서에</a:t>
            </a:r>
            <a:r>
              <a:rPr lang="ko-KR" altLang="en-US" dirty="0"/>
              <a:t>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65249-37A7-420D-8465-1B67C12D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528887"/>
            <a:ext cx="6953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3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49D2A-F017-4FEF-AC62-6C1760A3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클래스들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4E3DC-7439-46B7-A878-92722D48C8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하나의 신경망을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신경망에서 하나의 층이다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데이터</a:t>
            </a:r>
            <a:r>
              <a:rPr lang="en-US" altLang="ko-KR" dirty="0"/>
              <a:t>: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형식이다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손실 함수</a:t>
            </a:r>
            <a:r>
              <a:rPr lang="en-US" altLang="ko-KR" dirty="0"/>
              <a:t>: </a:t>
            </a:r>
            <a:r>
              <a:rPr lang="ko-KR" altLang="en-US" dirty="0"/>
              <a:t>신경망의 출력과 정답 레이블 간의 차이를 측정하는 함수이다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옵티마이저</a:t>
            </a:r>
            <a:r>
              <a:rPr lang="en-US" altLang="ko-KR" dirty="0"/>
              <a:t>: </a:t>
            </a:r>
            <a:r>
              <a:rPr lang="ko-KR" altLang="en-US" dirty="0"/>
              <a:t>학습을 수행하는 최적화 알고리즘이다</a:t>
            </a:r>
            <a:r>
              <a:rPr lang="en-US" altLang="ko-KR" dirty="0"/>
              <a:t>. </a:t>
            </a:r>
            <a:r>
              <a:rPr lang="ko-KR" altLang="en-US" dirty="0" err="1"/>
              <a:t>학습률과</a:t>
            </a:r>
            <a:r>
              <a:rPr lang="ko-KR" altLang="en-US" dirty="0"/>
              <a:t> 모멘텀을 동적으로 변경한다</a:t>
            </a:r>
          </a:p>
        </p:txBody>
      </p:sp>
    </p:spTree>
    <p:extLst>
      <p:ext uri="{BB962C8B-B14F-4D97-AF65-F5344CB8AC3E}">
        <p14:creationId xmlns:p14="http://schemas.microsoft.com/office/powerpoint/2010/main" val="378648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3F8F-2D99-43A0-B212-BB0D14D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22923-C12D-4199-B795-F5E554BC6F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compile(optimizer, loss=None, metrics=None): </a:t>
            </a:r>
            <a:r>
              <a:rPr lang="ko-KR" altLang="en-US" dirty="0"/>
              <a:t>훈련을 위해서 모델을 구성하는 메소드</a:t>
            </a:r>
          </a:p>
          <a:p>
            <a:r>
              <a:rPr lang="en-US" altLang="ko-KR" dirty="0"/>
              <a:t>fit(x=None, y=None, </a:t>
            </a:r>
            <a:r>
              <a:rPr lang="en-US" altLang="ko-KR" dirty="0" err="1"/>
              <a:t>batch_size</a:t>
            </a:r>
            <a:r>
              <a:rPr lang="en-US" altLang="ko-KR" dirty="0"/>
              <a:t>=None, epochs=1, verbose=1): </a:t>
            </a:r>
            <a:r>
              <a:rPr lang="ko-KR" altLang="en-US" dirty="0"/>
              <a:t>훈련 메소드</a:t>
            </a:r>
          </a:p>
          <a:p>
            <a:r>
              <a:rPr lang="en-US" altLang="ko-KR" dirty="0"/>
              <a:t>evaluate(x=None, y=None): </a:t>
            </a:r>
            <a:r>
              <a:rPr lang="ko-KR" altLang="en-US" dirty="0"/>
              <a:t>테스트 모드에서 모델의 손실 함수 값과 측정 항목 값을 반환</a:t>
            </a:r>
          </a:p>
          <a:p>
            <a:r>
              <a:rPr lang="en-US" altLang="ko-KR" dirty="0"/>
              <a:t>predict(x, </a:t>
            </a:r>
            <a:r>
              <a:rPr lang="en-US" altLang="ko-KR" dirty="0" err="1"/>
              <a:t>batch_size</a:t>
            </a:r>
            <a:r>
              <a:rPr lang="en-US" altLang="ko-KR" dirty="0"/>
              <a:t>=None): </a:t>
            </a:r>
            <a:r>
              <a:rPr lang="ko-KR" altLang="en-US" dirty="0"/>
              <a:t>입력 샘플에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생성</a:t>
            </a:r>
          </a:p>
          <a:p>
            <a:r>
              <a:rPr lang="en-US" altLang="ko-KR" dirty="0"/>
              <a:t>add(layer): </a:t>
            </a:r>
            <a:r>
              <a:rPr lang="ko-KR" altLang="en-US" dirty="0"/>
              <a:t>레이어를 모델에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9047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D1182-2A83-4C56-AEA5-8505C384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클래스들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09407-D795-43D5-B18D-67CCCDA845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Input(shape, </a:t>
            </a:r>
            <a:r>
              <a:rPr lang="en-US" altLang="ko-KR" dirty="0" err="1"/>
              <a:t>batch_size</a:t>
            </a:r>
            <a:r>
              <a:rPr lang="en-US" altLang="ko-KR" dirty="0"/>
              <a:t>, name): </a:t>
            </a:r>
            <a:r>
              <a:rPr lang="ko-KR" altLang="en-US" dirty="0"/>
              <a:t>입력을 받아서 </a:t>
            </a:r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텐서를</a:t>
            </a:r>
            <a:r>
              <a:rPr lang="ko-KR" altLang="en-US" dirty="0"/>
              <a:t> 생성하는 객체</a:t>
            </a:r>
          </a:p>
          <a:p>
            <a:r>
              <a:rPr lang="en-US" altLang="ko-KR" dirty="0"/>
              <a:t>Dense(units, activation=None, </a:t>
            </a:r>
            <a:r>
              <a:rPr lang="en-US" altLang="ko-KR" dirty="0" err="1"/>
              <a:t>use_bias</a:t>
            </a:r>
            <a:r>
              <a:rPr lang="en-US" altLang="ko-KR" dirty="0"/>
              <a:t>=True, </a:t>
            </a:r>
            <a:r>
              <a:rPr lang="en-US" altLang="ko-KR" dirty="0" err="1"/>
              <a:t>input_shape</a:t>
            </a:r>
            <a:r>
              <a:rPr lang="en-US" altLang="ko-KR" dirty="0"/>
              <a:t>): </a:t>
            </a:r>
            <a:r>
              <a:rPr lang="ko-KR" altLang="en-US" dirty="0"/>
              <a:t>유닛들이 전부 연결된 레이어</a:t>
            </a:r>
            <a:endParaRPr lang="en-US" altLang="ko-KR" dirty="0"/>
          </a:p>
          <a:p>
            <a:r>
              <a:rPr lang="en-US" altLang="ko-KR" dirty="0"/>
              <a:t>Embedding(</a:t>
            </a:r>
            <a:r>
              <a:rPr lang="en-US" altLang="ko-KR" dirty="0" err="1"/>
              <a:t>input_dim</a:t>
            </a:r>
            <a:r>
              <a:rPr lang="en-US" altLang="ko-KR" dirty="0"/>
              <a:t>, </a:t>
            </a:r>
            <a:r>
              <a:rPr lang="en-US" altLang="ko-KR" dirty="0" err="1"/>
              <a:t>output_dim</a:t>
            </a:r>
            <a:r>
              <a:rPr lang="en-US" altLang="ko-KR" dirty="0"/>
              <a:t>):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256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80A25-D07B-42D9-A653-CBBE5435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D0BC7-0434-4D90-A17D-10F6FEF012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MeanSquaredError</a:t>
            </a:r>
            <a:r>
              <a:rPr lang="en-US" altLang="ko-KR" dirty="0"/>
              <a:t>: </a:t>
            </a:r>
            <a:r>
              <a:rPr lang="ko-KR" altLang="en-US" dirty="0"/>
              <a:t>정답 레이블과 </a:t>
            </a:r>
            <a:r>
              <a:rPr lang="ko-KR" altLang="en-US" dirty="0" err="1"/>
              <a:t>예측값</a:t>
            </a:r>
            <a:r>
              <a:rPr lang="ko-KR" altLang="en-US" dirty="0"/>
              <a:t> 사이의 평균 제곱 오차를 계산한다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BinaryCrossentropy</a:t>
            </a:r>
            <a:r>
              <a:rPr lang="en-US" altLang="ko-KR" dirty="0"/>
              <a:t>: </a:t>
            </a:r>
            <a:r>
              <a:rPr lang="ko-KR" altLang="en-US" dirty="0"/>
              <a:t>정답 레이블과 예측 레이블 간의 교차 엔트로피 손실을 계산한다</a:t>
            </a:r>
            <a:r>
              <a:rPr lang="en-US" altLang="ko-KR" dirty="0"/>
              <a:t>(</a:t>
            </a:r>
            <a:r>
              <a:rPr lang="ko-KR" altLang="en-US" dirty="0"/>
              <a:t>예를 들어서 강아지</a:t>
            </a:r>
            <a:r>
              <a:rPr lang="en-US" altLang="ko-KR" dirty="0"/>
              <a:t>, </a:t>
            </a:r>
            <a:r>
              <a:rPr lang="ko-KR" altLang="en-US" dirty="0"/>
              <a:t>강아지 아님</a:t>
            </a:r>
            <a:r>
              <a:rPr lang="en-US" altLang="ko-KR" dirty="0"/>
              <a:t>).</a:t>
            </a:r>
          </a:p>
          <a:p>
            <a:r>
              <a:rPr lang="en-US" altLang="ko-KR" dirty="0" err="1"/>
              <a:t>CategoricalCrossentropy</a:t>
            </a:r>
            <a:r>
              <a:rPr lang="en-US" altLang="ko-KR" dirty="0"/>
              <a:t>: </a:t>
            </a:r>
            <a:r>
              <a:rPr lang="ko-KR" altLang="en-US" dirty="0"/>
              <a:t>정답 레이블과 예측 레이블 간의 교차 엔트로피 손실을 계산한다</a:t>
            </a:r>
            <a:r>
              <a:rPr lang="en-US" altLang="ko-KR" dirty="0"/>
              <a:t>(</a:t>
            </a:r>
            <a:r>
              <a:rPr lang="ko-KR" altLang="en-US" dirty="0"/>
              <a:t>예를 들어서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호랑이</a:t>
            </a:r>
            <a:r>
              <a:rPr lang="en-US" altLang="ko-KR" dirty="0"/>
              <a:t>).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정답 레이블은 </a:t>
            </a:r>
            <a:r>
              <a:rPr lang="ko-KR" altLang="en-US" dirty="0" err="1">
                <a:solidFill>
                  <a:srgbClr val="FF0000"/>
                </a:solidFill>
              </a:rPr>
              <a:t>원핫</a:t>
            </a:r>
            <a:r>
              <a:rPr lang="ko-KR" altLang="en-US" dirty="0">
                <a:solidFill>
                  <a:srgbClr val="FF0000"/>
                </a:solidFill>
              </a:rPr>
              <a:t> 인코딩으로 제공되어야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 err="1"/>
              <a:t>SparseCategoricalCrossentropy</a:t>
            </a:r>
            <a:r>
              <a:rPr lang="en-US" altLang="ko-KR" dirty="0"/>
              <a:t>: </a:t>
            </a:r>
            <a:r>
              <a:rPr lang="ko-KR" altLang="en-US" dirty="0"/>
              <a:t>정답 레이블과 예측 레이블 간의 교차 엔트로피 손실을</a:t>
            </a:r>
            <a:r>
              <a:rPr lang="en-US" altLang="ko-KR" dirty="0"/>
              <a:t>. </a:t>
            </a:r>
            <a:r>
              <a:rPr lang="ko-KR" altLang="en-US" dirty="0"/>
              <a:t>계산한다</a:t>
            </a:r>
            <a:r>
              <a:rPr lang="en-US" altLang="ko-KR" dirty="0"/>
              <a:t> (</a:t>
            </a:r>
            <a:r>
              <a:rPr lang="ko-KR" altLang="en-US" dirty="0"/>
              <a:t>예를 들어서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호랑이</a:t>
            </a:r>
            <a:r>
              <a:rPr lang="en-US" altLang="ko-KR" dirty="0"/>
              <a:t>). </a:t>
            </a:r>
            <a:r>
              <a:rPr lang="ko-KR" altLang="en-US" dirty="0">
                <a:solidFill>
                  <a:srgbClr val="FF0000"/>
                </a:solidFill>
              </a:rPr>
              <a:t>정답 레이블은 정수로 제공되어야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8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DE33E-C175-4549-939F-6E0873C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측정 항목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0061F-0B24-4013-A877-D48C59837A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Accuracy: </a:t>
            </a:r>
            <a:r>
              <a:rPr lang="ko-KR" altLang="en-US" dirty="0"/>
              <a:t>정확도이다</a:t>
            </a:r>
            <a:r>
              <a:rPr lang="en-US" altLang="ko-KR" dirty="0"/>
              <a:t>. </a:t>
            </a:r>
            <a:r>
              <a:rPr lang="ko-KR" altLang="en-US" dirty="0" err="1"/>
              <a:t>예측값이</a:t>
            </a:r>
            <a:r>
              <a:rPr lang="ko-KR" altLang="en-US" dirty="0"/>
              <a:t> 정답 레이블과 같은 횟수를 계산한다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categorical_accuracy</a:t>
            </a:r>
            <a:r>
              <a:rPr lang="en-US" altLang="ko-KR" dirty="0"/>
              <a:t>: </a:t>
            </a:r>
            <a:r>
              <a:rPr lang="ko-KR" altLang="en-US" dirty="0"/>
              <a:t>범주형 정확도이다</a:t>
            </a:r>
            <a:r>
              <a:rPr lang="en-US" altLang="ko-KR" dirty="0"/>
              <a:t>. </a:t>
            </a:r>
            <a:r>
              <a:rPr lang="ko-KR" altLang="en-US" dirty="0"/>
              <a:t>신경망의 </a:t>
            </a:r>
            <a:r>
              <a:rPr lang="ko-KR" altLang="en-US" dirty="0" err="1"/>
              <a:t>예측값이</a:t>
            </a:r>
            <a:r>
              <a:rPr lang="ko-KR" altLang="en-US" dirty="0"/>
              <a:t> 원</a:t>
            </a:r>
            <a:r>
              <a:rPr lang="en-US" altLang="ko-KR" dirty="0"/>
              <a:t>-</a:t>
            </a:r>
            <a:r>
              <a:rPr lang="ko-KR" altLang="en-US" dirty="0"/>
              <a:t>핫 레이블과 일치하는 빈도를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26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FEAE-99E6-445B-B1BA-3586B3C2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옵티마이저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F23DF-45EB-4BA4-939C-7EF837EC3B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SGD: </a:t>
            </a:r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Descent, SGD)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  <a:r>
              <a:rPr lang="en-US" altLang="ko-KR" dirty="0" err="1"/>
              <a:t>Nesterov</a:t>
            </a:r>
            <a:r>
              <a:rPr lang="en-US" altLang="ko-KR" dirty="0"/>
              <a:t> </a:t>
            </a:r>
            <a:r>
              <a:rPr lang="ko-KR" altLang="en-US" dirty="0"/>
              <a:t>모멘텀을 지원한다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Adagrad</a:t>
            </a:r>
            <a:r>
              <a:rPr lang="en-US" altLang="ko-KR" dirty="0"/>
              <a:t>: </a:t>
            </a:r>
            <a:r>
              <a:rPr lang="en-US" altLang="ko-KR" dirty="0" err="1"/>
              <a:t>Adagrad</a:t>
            </a:r>
            <a:r>
              <a:rPr lang="ko-KR" altLang="en-US" dirty="0"/>
              <a:t>는 가변 </a:t>
            </a:r>
            <a:r>
              <a:rPr lang="ko-KR" altLang="en-US" dirty="0" err="1"/>
              <a:t>학습률을</a:t>
            </a:r>
            <a:r>
              <a:rPr lang="ko-KR" altLang="en-US" dirty="0"/>
              <a:t> 사용하는 방법</a:t>
            </a:r>
            <a:endParaRPr lang="en-US" altLang="ko-KR" dirty="0"/>
          </a:p>
          <a:p>
            <a:r>
              <a:rPr lang="en-US" altLang="ko-KR" dirty="0" err="1"/>
              <a:t>Adadelta</a:t>
            </a:r>
            <a:r>
              <a:rPr lang="en-US" altLang="ko-KR" dirty="0"/>
              <a:t>: </a:t>
            </a:r>
            <a:r>
              <a:rPr lang="en-US" altLang="ko-KR" dirty="0" err="1"/>
              <a:t>Adadelta</a:t>
            </a:r>
            <a:r>
              <a:rPr lang="ko-KR" altLang="en-US" dirty="0"/>
              <a:t>는 모멘텀을 이용하여 감소하는 </a:t>
            </a:r>
            <a:r>
              <a:rPr lang="ko-KR" altLang="en-US" dirty="0" err="1"/>
              <a:t>학습률</a:t>
            </a:r>
            <a:r>
              <a:rPr lang="ko-KR" altLang="en-US" dirty="0"/>
              <a:t> 문제를 처리하는 </a:t>
            </a:r>
            <a:r>
              <a:rPr lang="en-US" altLang="ko-KR" dirty="0" err="1"/>
              <a:t>Adagrad</a:t>
            </a:r>
            <a:r>
              <a:rPr lang="ko-KR" altLang="en-US" dirty="0"/>
              <a:t>의 변형이다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RMSprop: RMSprop</a:t>
            </a:r>
            <a:r>
              <a:rPr lang="ko-KR" altLang="en-US" dirty="0"/>
              <a:t>는 </a:t>
            </a:r>
            <a:r>
              <a:rPr lang="en-US" altLang="ko-KR" dirty="0" err="1"/>
              <a:t>Adagrad</a:t>
            </a:r>
            <a:r>
              <a:rPr lang="ko-KR" altLang="en-US" dirty="0"/>
              <a:t>에 대한 수정판이다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Adam: Adam</a:t>
            </a:r>
            <a:r>
              <a:rPr lang="ko-KR" altLang="en-US" dirty="0"/>
              <a:t>은 기본적으로 </a:t>
            </a:r>
            <a:r>
              <a:rPr lang="en-US" altLang="ko-KR" dirty="0"/>
              <a:t>(RMSprop + </a:t>
            </a:r>
            <a:r>
              <a:rPr lang="ko-KR" altLang="en-US" dirty="0"/>
              <a:t>모멘텀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1876-33DB-465F-9E6B-DABE90FD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학습</a:t>
            </a:r>
            <a:r>
              <a:rPr lang="en-US" altLang="ko-KR" dirty="0"/>
              <a:t>(</a:t>
            </a:r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80C9AD-EB1B-4A3F-B5F9-368E8F6E91D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8854" y="1844824"/>
            <a:ext cx="8153400" cy="2310572"/>
          </a:xfrm>
        </p:spPr>
      </p:pic>
    </p:spTree>
    <p:extLst>
      <p:ext uri="{BB962C8B-B14F-4D97-AF65-F5344CB8AC3E}">
        <p14:creationId xmlns:p14="http://schemas.microsoft.com/office/powerpoint/2010/main" val="761250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333C5C-0688-463D-9F3E-888C2FBD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429000"/>
            <a:ext cx="4768916" cy="36197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92CD1F-2552-4482-ABE6-505C4E42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13916-C0BF-4935-AEC7-65FD538CCB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</a:p>
          <a:p>
            <a:r>
              <a:rPr lang="en-US" altLang="ko-KR" dirty="0" err="1"/>
              <a:t>relu</a:t>
            </a:r>
            <a:r>
              <a:rPr lang="en-US" altLang="ko-KR" dirty="0"/>
              <a:t>(Rectified Linear Unit)</a:t>
            </a:r>
          </a:p>
          <a:p>
            <a:r>
              <a:rPr lang="en-US" altLang="ko-KR" dirty="0" err="1"/>
              <a:t>softmax</a:t>
            </a:r>
            <a:endParaRPr lang="en-US" altLang="ko-KR" dirty="0"/>
          </a:p>
          <a:p>
            <a:r>
              <a:rPr lang="en-US" altLang="ko-KR" dirty="0"/>
              <a:t>tanh</a:t>
            </a:r>
          </a:p>
          <a:p>
            <a:r>
              <a:rPr lang="en-US" altLang="ko-KR" dirty="0" err="1"/>
              <a:t>selu</a:t>
            </a:r>
            <a:r>
              <a:rPr lang="en-US" altLang="ko-KR" dirty="0"/>
              <a:t>(Scaled Exponential Linear Unit)</a:t>
            </a:r>
          </a:p>
          <a:p>
            <a:r>
              <a:rPr lang="en-US" altLang="ko-KR" dirty="0" err="1"/>
              <a:t>softplus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933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CB19D-1F56-4782-A03E-5DBD306F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31D33-D8D6-4514-AC92-983E1817C5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학습률이나</a:t>
            </a:r>
            <a:r>
              <a:rPr lang="ko-KR" altLang="en-US" dirty="0"/>
              <a:t> 은닉층을 몇 개로 할 것이며</a:t>
            </a:r>
            <a:r>
              <a:rPr lang="en-US" altLang="ko-KR" dirty="0"/>
              <a:t>, </a:t>
            </a:r>
            <a:r>
              <a:rPr lang="ko-KR" altLang="en-US" dirty="0"/>
              <a:t>은닉층의 개수나 유닛의 개수는 누가 정하는 것일까</a:t>
            </a:r>
            <a:r>
              <a:rPr lang="en-US" altLang="ko-KR" dirty="0"/>
              <a:t>? -&gt;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매개변수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즉 신경망의 </a:t>
            </a:r>
            <a:r>
              <a:rPr lang="ko-KR" altLang="en-US" dirty="0" err="1"/>
              <a:t>학습률이나</a:t>
            </a:r>
            <a:r>
              <a:rPr lang="ko-KR" altLang="en-US" dirty="0"/>
              <a:t> 모멘텀의 가중치</a:t>
            </a:r>
            <a:r>
              <a:rPr lang="en-US" altLang="ko-KR" dirty="0"/>
              <a:t>, </a:t>
            </a:r>
            <a:r>
              <a:rPr lang="ko-KR" altLang="en-US" dirty="0"/>
              <a:t>은닉층의 개수</a:t>
            </a:r>
            <a:r>
              <a:rPr lang="en-US" altLang="ko-KR" dirty="0"/>
              <a:t>, </a:t>
            </a:r>
            <a:r>
              <a:rPr lang="ko-KR" altLang="en-US" dirty="0"/>
              <a:t>유닛의 개수</a:t>
            </a:r>
            <a:r>
              <a:rPr lang="en-US" altLang="ko-KR" dirty="0"/>
              <a:t>, </a:t>
            </a:r>
            <a:r>
              <a:rPr lang="ko-KR" altLang="en-US" dirty="0"/>
              <a:t>미니 배치의 크기 등이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매개변수이다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3B2650-F201-4DB5-B0DB-6F8E0557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3256284"/>
            <a:ext cx="36861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5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CC571-753E-4E4E-88E0-26625450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매개 변수를 찾는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781FB-99C0-4A43-B151-6F65128774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기본값 사용</a:t>
            </a:r>
            <a:r>
              <a:rPr lang="en-US" altLang="ko-KR" dirty="0"/>
              <a:t>: </a:t>
            </a:r>
            <a:r>
              <a:rPr lang="ko-KR" altLang="en-US" dirty="0"/>
              <a:t>라이브러리 개발자가 설정한 기본값을 그대로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수동 검색</a:t>
            </a:r>
            <a:r>
              <a:rPr lang="en-US" altLang="ko-KR" dirty="0"/>
              <a:t>: </a:t>
            </a:r>
            <a:r>
              <a:rPr lang="ko-KR" altLang="en-US" dirty="0"/>
              <a:t>사용자가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지정한다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그리드 검색</a:t>
            </a:r>
            <a:r>
              <a:rPr lang="en-US" altLang="ko-KR" dirty="0"/>
              <a:t>: </a:t>
            </a:r>
            <a:r>
              <a:rPr lang="ko-KR" altLang="en-US" dirty="0"/>
              <a:t>격자 형태로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변경하면서 성능을 측정하는 방법이다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랜덤 검색</a:t>
            </a:r>
            <a:r>
              <a:rPr lang="en-US" altLang="ko-KR" dirty="0"/>
              <a:t>: </a:t>
            </a:r>
            <a:r>
              <a:rPr lang="ko-KR" altLang="en-US" dirty="0"/>
              <a:t>랜덤으로 검색한다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539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D7ADC-C9EC-4291-9517-146487C6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98611-29FF-4EFB-A220-2A9250E2EB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매개변수에 대하여 몇 개의 값을 지정하면 이 중에서 가장 좋은 조합을 </a:t>
            </a:r>
            <a:r>
              <a:rPr lang="ko-KR" altLang="en-US" dirty="0" err="1"/>
              <a:t>찾아주는알고리즘이다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패키지에서 제공해주고 있기 때문에 손쉽게 사용할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01738-C844-47F9-A90D-F12A1B28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284984"/>
            <a:ext cx="3838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58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F33A-7D82-4A58-9E92-4DC83B0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FCCCA-F0C0-4522-BC36-45FEE201A2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E6ED1-CFAF-4E24-BF57-072DF333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46371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numpy as np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matplotlib.pyplot as plt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tensorflow as tf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from sklearn.model_selection import GridSearchCV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from tensorflow.keras.wrappers.scikit_learn import KerasClassifier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세트 준비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fr-FR" altLang="ko-KR" sz="1600" kern="0" dirty="0">
                <a:latin typeface="Trebuchet MS" pitchFamily="34" charset="0"/>
              </a:rPr>
              <a:t>train_images, train_labels), (test_images, test_labels) = tf.keras.datasets.mnist.load_data()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train_images = train_images.reshape((60000, 28 * 28))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train_images = train_images.astype('float32') / 255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test_images = test_images.reshape((10000, 28 * 28))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test_images = test_images.astype('float32') / 255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train_labels = tf.keras.utils.to_categorical(train_labels)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test_labels = tf.keras.utils.to_categorical(test_labels)</a:t>
            </a:r>
          </a:p>
        </p:txBody>
      </p:sp>
    </p:spTree>
    <p:extLst>
      <p:ext uri="{BB962C8B-B14F-4D97-AF65-F5344CB8AC3E}">
        <p14:creationId xmlns:p14="http://schemas.microsoft.com/office/powerpoint/2010/main" val="2728993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F33A-7D82-4A58-9E92-4DC83B0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FCCCA-F0C0-4522-BC36-45FEE201A2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E6ED1-CFAF-4E24-BF57-072DF333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46371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def build_model():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 = tf.keras.models.Sequential()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 = tf.keras.models.Sequential()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network.add(tf.keras.layers.Dense(512, activation='relu', input_shape=(28 * 28,)))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network.add(tf.keras.layers.Dense(10, activation='sigmoid'))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network.compile(optimizer='rmsprop',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            loss='categorical_crossentropy',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return network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하이퍼</a:t>
            </a:r>
            <a:r>
              <a:rPr lang="ko-KR" altLang="en-US" sz="1600" kern="0" dirty="0">
                <a:latin typeface="Trebuchet MS" pitchFamily="34" charset="0"/>
              </a:rPr>
              <a:t> 매개변수 </a:t>
            </a:r>
            <a:r>
              <a:rPr lang="ko-KR" altLang="en-US" sz="1600" kern="0" dirty="0" err="1">
                <a:latin typeface="Trebuchet MS" pitchFamily="34" charset="0"/>
              </a:rPr>
              <a:t>딕셔너리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param_grid = {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          'epochs':[1, 2, 3],	# </a:t>
            </a:r>
            <a:r>
              <a:rPr lang="ko-KR" altLang="en-US" sz="1600" kern="0" dirty="0" err="1">
                <a:latin typeface="Trebuchet MS" pitchFamily="34" charset="0"/>
              </a:rPr>
              <a:t>에포크</a:t>
            </a:r>
            <a:r>
              <a:rPr lang="ko-KR" altLang="en-US" sz="1600" kern="0" dirty="0">
                <a:latin typeface="Trebuchet MS" pitchFamily="34" charset="0"/>
              </a:rPr>
              <a:t> 수</a:t>
            </a:r>
            <a:r>
              <a:rPr lang="en-US" altLang="ko-KR" sz="1600" kern="0" dirty="0">
                <a:latin typeface="Trebuchet MS" pitchFamily="34" charset="0"/>
              </a:rPr>
              <a:t>: 1, 2, 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'</a:t>
            </a:r>
            <a:r>
              <a:rPr lang="fr-FR" altLang="ko-KR" sz="1600" kern="0" dirty="0">
                <a:latin typeface="Trebuchet MS" pitchFamily="34" charset="0"/>
              </a:rPr>
              <a:t>batch_size':[32, 64]	# </a:t>
            </a:r>
            <a:r>
              <a:rPr lang="ko-KR" altLang="en-US" sz="1600" kern="0" dirty="0">
                <a:latin typeface="Trebuchet MS" pitchFamily="34" charset="0"/>
              </a:rPr>
              <a:t>배치 크기</a:t>
            </a:r>
            <a:r>
              <a:rPr lang="en-US" altLang="ko-KR" sz="1600" kern="0" dirty="0">
                <a:latin typeface="Trebuchet MS" pitchFamily="34" charset="0"/>
              </a:rPr>
              <a:t>: 32, 64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}</a:t>
            </a:r>
            <a:endParaRPr lang="fr-FR" altLang="ko-KR" sz="1600" kern="0" dirty="0">
              <a:latin typeface="Trebuchet MS" pitchFamily="34" charset="0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3A6CCAD-FA2F-48DC-92C5-31CFD1878561}"/>
              </a:ext>
            </a:extLst>
          </p:cNvPr>
          <p:cNvSpPr/>
          <p:nvPr/>
        </p:nvSpPr>
        <p:spPr>
          <a:xfrm>
            <a:off x="6012160" y="1219200"/>
            <a:ext cx="2664296" cy="841648"/>
          </a:xfrm>
          <a:prstGeom prst="wedgeRoundRectCallout">
            <a:avLst>
              <a:gd name="adj1" fmla="val -59247"/>
              <a:gd name="adj2" fmla="val 7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케라스를</a:t>
            </a:r>
            <a:r>
              <a:rPr lang="en-US" altLang="ko-KR" dirty="0"/>
              <a:t> </a:t>
            </a:r>
            <a:r>
              <a:rPr lang="en-US" altLang="ko-KR" dirty="0" err="1"/>
              <a:t>sklearn</a:t>
            </a:r>
            <a:r>
              <a:rPr lang="ko-KR" altLang="en-US" dirty="0"/>
              <a:t>처럼 보이게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599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F33A-7D82-4A58-9E92-4DC83B0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E6ED1-CFAF-4E24-BF57-072DF333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37730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</a:t>
            </a:r>
            <a:r>
              <a:rPr lang="en-US" altLang="ko-KR" sz="1600" kern="0" dirty="0" err="1">
                <a:latin typeface="Trebuchet MS" pitchFamily="34" charset="0"/>
              </a:rPr>
              <a:t>sklearn</a:t>
            </a:r>
            <a:r>
              <a:rPr lang="ko-KR" altLang="en-US" sz="1600" kern="0" dirty="0">
                <a:latin typeface="Trebuchet MS" pitchFamily="34" charset="0"/>
              </a:rPr>
              <a:t>에서 사용하도록 포장한다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KerasClassifier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build_fn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build_model</a:t>
            </a:r>
            <a:r>
              <a:rPr lang="en-US" altLang="ko-KR" sz="1600" kern="0" dirty="0">
                <a:latin typeface="Trebuchet MS" pitchFamily="34" charset="0"/>
              </a:rPr>
              <a:t>, verbose=1)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그리드 검색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gs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GridSearchCV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estimator=model,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param_grid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param_grid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cv=3,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n_jobs</a:t>
            </a:r>
            <a:r>
              <a:rPr lang="en-US" altLang="ko-KR" sz="1600" kern="0" dirty="0">
                <a:latin typeface="Trebuchet MS" pitchFamily="34" charset="0"/>
              </a:rPr>
              <a:t>=-1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그리드 검색 결과 출력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grid_result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gs.fit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grid_result.best_score</a:t>
            </a:r>
            <a:r>
              <a:rPr lang="en-US" altLang="ko-KR" sz="1600" kern="0" dirty="0">
                <a:latin typeface="Trebuchet MS" pitchFamily="34" charset="0"/>
              </a:rPr>
              <a:t>_)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grid_result.best_params</a:t>
            </a:r>
            <a:r>
              <a:rPr lang="en-US" altLang="ko-KR" sz="1600" kern="0" dirty="0">
                <a:latin typeface="Trebuchet MS" pitchFamily="34" charset="0"/>
              </a:rPr>
              <a:t>_)</a:t>
            </a:r>
            <a:endParaRPr lang="fr-FR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5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2D2FB-2454-4D74-821A-35318944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B5789-194B-48CD-9939-5CD573CC0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856" y="1600200"/>
            <a:ext cx="8191302" cy="1973689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3/3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938/938 [==============================] - 3s 4ms/step - loss: 0.0664 - accuracy: 0.9799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157/157 [==============================] - 0s 939us/step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0.968666672706604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{'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': 64, 'epochs': 3}</a:t>
            </a:r>
          </a:p>
        </p:txBody>
      </p:sp>
    </p:spTree>
    <p:extLst>
      <p:ext uri="{BB962C8B-B14F-4D97-AF65-F5344CB8AC3E}">
        <p14:creationId xmlns:p14="http://schemas.microsoft.com/office/powerpoint/2010/main" val="3961256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lvl="0" fontAlgn="base"/>
            <a:r>
              <a:rPr lang="ko-KR" altLang="en-US" dirty="0"/>
              <a:t>풀배치는 훈련 데이터 세트를 모두 처리한 후에 가중치를 변경하는 것이다</a:t>
            </a:r>
            <a:r>
              <a:rPr lang="en-US" altLang="ko-KR" dirty="0"/>
              <a:t>. </a:t>
            </a:r>
            <a:r>
              <a:rPr lang="ko-KR" altLang="en-US" dirty="0"/>
              <a:t>안정적이지만 </a:t>
            </a:r>
            <a:r>
              <a:rPr lang="ko-KR" altLang="en-US" dirty="0" err="1"/>
              <a:t>확습속도는</a:t>
            </a:r>
            <a:r>
              <a:rPr lang="ko-KR" altLang="en-US" dirty="0"/>
              <a:t> 늦다</a:t>
            </a:r>
            <a:r>
              <a:rPr lang="en-US" altLang="ko-KR" dirty="0"/>
              <a:t>. SGD</a:t>
            </a:r>
            <a:r>
              <a:rPr lang="ko-KR" altLang="en-US" dirty="0"/>
              <a:t>는 훈련 데이터 세트 중에서 랜덤하게 하나를 뽑아서 처리하고 가중치를 변경하는 방법이다</a:t>
            </a:r>
            <a:r>
              <a:rPr lang="en-US" altLang="ko-KR" dirty="0"/>
              <a:t>. </a:t>
            </a:r>
            <a:r>
              <a:rPr lang="ko-KR" altLang="en-US" dirty="0"/>
              <a:t>속도는 빠르지만 불안정하게 수렴할 수 있다</a:t>
            </a:r>
            <a:r>
              <a:rPr lang="en-US" altLang="ko-KR" dirty="0"/>
              <a:t>. </a:t>
            </a:r>
            <a:r>
              <a:rPr lang="ko-KR" altLang="en-US" dirty="0"/>
              <a:t>중간 방법이 미니 배치이다</a:t>
            </a:r>
            <a:r>
              <a:rPr lang="en-US" altLang="ko-KR" dirty="0"/>
              <a:t>. </a:t>
            </a:r>
            <a:r>
              <a:rPr lang="ko-KR" altLang="en-US" dirty="0"/>
              <a:t>미니 배치에서는 일정한 수의 샘플을 뽑아서 처리한 후에 가중치를 변경한다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학습률은</a:t>
            </a:r>
            <a:r>
              <a:rPr lang="ko-KR" altLang="en-US" dirty="0"/>
              <a:t> 중요한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매개변수이다</a:t>
            </a:r>
            <a:r>
              <a:rPr lang="en-US" altLang="ko-KR" dirty="0"/>
              <a:t>. </a:t>
            </a:r>
            <a:r>
              <a:rPr lang="ko-KR" altLang="en-US" dirty="0" err="1"/>
              <a:t>학습률은</a:t>
            </a:r>
            <a:r>
              <a:rPr lang="ko-KR" altLang="en-US" dirty="0"/>
              <a:t> 적응적 학습 방법이 많이 사용된다</a:t>
            </a:r>
            <a:r>
              <a:rPr lang="en-US" altLang="ko-KR" dirty="0"/>
              <a:t>. </a:t>
            </a:r>
            <a:r>
              <a:rPr lang="ko-KR" altLang="en-US" dirty="0"/>
              <a:t>즉 현재 </a:t>
            </a:r>
            <a:r>
              <a:rPr lang="ko-KR" altLang="en-US" dirty="0" err="1"/>
              <a:t>그래디언트</a:t>
            </a:r>
            <a:r>
              <a:rPr lang="ko-KR" altLang="en-US" dirty="0"/>
              <a:t> 값이나 가중치의 값을 고려하여 </a:t>
            </a:r>
            <a:r>
              <a:rPr lang="ko-KR" altLang="en-US" dirty="0" err="1"/>
              <a:t>학습률이</a:t>
            </a:r>
            <a:r>
              <a:rPr lang="ko-KR" altLang="en-US" dirty="0"/>
              <a:t> 동적으로 결정된다</a:t>
            </a:r>
            <a:r>
              <a:rPr lang="en-US" altLang="ko-KR" dirty="0"/>
              <a:t>. </a:t>
            </a:r>
            <a:r>
              <a:rPr lang="ko-KR" altLang="en-US" dirty="0"/>
              <a:t>많이 사용되는 알고리즘으로 </a:t>
            </a:r>
            <a:r>
              <a:rPr lang="en-US" altLang="ko-KR" dirty="0"/>
              <a:t>RMSprop</a:t>
            </a:r>
            <a:r>
              <a:rPr lang="ko-KR" altLang="en-US" dirty="0"/>
              <a:t>나 </a:t>
            </a:r>
            <a:r>
              <a:rPr lang="en-US" altLang="ko-KR" dirty="0"/>
              <a:t>Adam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케라스를</a:t>
            </a:r>
            <a:r>
              <a:rPr lang="ko-KR" altLang="en-US" dirty="0"/>
              <a:t> 사용하면 쉽게 신경망 모델을 구축할 수 있다</a:t>
            </a:r>
            <a:r>
              <a:rPr lang="en-US" altLang="ko-KR" dirty="0"/>
              <a:t>. </a:t>
            </a:r>
            <a:r>
              <a:rPr lang="ko-KR" altLang="en-US" dirty="0"/>
              <a:t>가장 간단한 방법은 </a:t>
            </a:r>
            <a:r>
              <a:rPr lang="en-US" altLang="ko-KR" dirty="0"/>
              <a:t>Sequential </a:t>
            </a:r>
            <a:r>
              <a:rPr lang="ko-KR" altLang="en-US" dirty="0"/>
              <a:t>모델을 생성하고 여기에 필요한 레이어들을 추가하는 방법이다</a:t>
            </a:r>
            <a:r>
              <a:rPr lang="en-US" altLang="ko-KR" dirty="0"/>
              <a:t>. </a:t>
            </a:r>
            <a:r>
              <a:rPr lang="ko-KR" altLang="en-US" dirty="0"/>
              <a:t>많이 사용되는 레이어에는 </a:t>
            </a:r>
            <a:r>
              <a:rPr lang="en-US" altLang="ko-KR" dirty="0"/>
              <a:t>Dense </a:t>
            </a:r>
            <a:r>
              <a:rPr lang="ko-KR" altLang="en-US" dirty="0"/>
              <a:t>레이어가 있다</a:t>
            </a:r>
            <a:r>
              <a:rPr lang="en-US" altLang="ko-KR" dirty="0"/>
              <a:t>. Dense </a:t>
            </a:r>
            <a:r>
              <a:rPr lang="ko-KR" altLang="en-US" dirty="0"/>
              <a:t>레이어는 레이어 안의 유닛들이 다른 레이어의 </a:t>
            </a:r>
            <a:r>
              <a:rPr lang="ko-KR" altLang="en-US" dirty="0" err="1"/>
              <a:t>뉴론들과</a:t>
            </a:r>
            <a:r>
              <a:rPr lang="ko-KR" altLang="en-US" dirty="0"/>
              <a:t> 전부 연결된 형태의 레이어이다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하이퍼</a:t>
            </a:r>
            <a:r>
              <a:rPr lang="ko-KR" altLang="en-US" dirty="0"/>
              <a:t> 매개변수란 신경망 모델의 가중치나 바이어스와는 다르게</a:t>
            </a:r>
            <a:r>
              <a:rPr lang="en-US" altLang="ko-KR" dirty="0"/>
              <a:t>, </a:t>
            </a:r>
            <a:r>
              <a:rPr lang="ko-KR" altLang="en-US" dirty="0"/>
              <a:t>개발자가 모델에 대하여 임의로 결정하는 값이다</a:t>
            </a:r>
            <a:r>
              <a:rPr lang="en-US" altLang="ko-KR" dirty="0"/>
              <a:t>. </a:t>
            </a:r>
            <a:r>
              <a:rPr lang="ko-KR" altLang="en-US" dirty="0"/>
              <a:t>은닉층의 수나 유닛의 수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등이 여기에 속한다</a:t>
            </a:r>
            <a:r>
              <a:rPr lang="en-US" altLang="ko-KR" dirty="0"/>
              <a:t>. </a:t>
            </a:r>
            <a:r>
              <a:rPr lang="ko-KR" altLang="en-US" dirty="0"/>
              <a:t>그리드 검색을 사용하여서 최적의 값을 검색할 수도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6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70A7-1759-416F-AE4D-176DC21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E6B7E-E2B0-4898-AC8C-2B83880696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온라인 학습과 풀 배치 학습의 중간에 있는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5DA8F-8126-4F61-AD96-FFFAD9B8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2348880"/>
            <a:ext cx="7848872" cy="23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6021C-B935-4056-9216-8866FBB5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방법들의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E38BB-1625-4EB9-BAAD-0C124640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72" y="1525281"/>
            <a:ext cx="3235623" cy="2677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4E956A-CDA4-4289-9A38-1A5B4F52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509120"/>
            <a:ext cx="7010400" cy="1743075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61C7434B-DCC6-4DA0-9CC2-509A802B373C}"/>
              </a:ext>
            </a:extLst>
          </p:cNvPr>
          <p:cNvSpPr/>
          <p:nvPr/>
        </p:nvSpPr>
        <p:spPr>
          <a:xfrm>
            <a:off x="3609228" y="6165304"/>
            <a:ext cx="2160240" cy="612648"/>
          </a:xfrm>
          <a:prstGeom prst="wedgeRoundRectCallout">
            <a:avLst>
              <a:gd name="adj1" fmla="val -56014"/>
              <a:gd name="adj2" fmla="val -840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노이즈 샘플에 따라서 많이 흔들린다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08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3551-0FF2-4EEE-A83A-ABF41FF4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미니 배치 실습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AED72-8194-4A1B-AA04-33509EFE3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31683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데이터를 학습 데이터와 테스트 데이터로 나눈다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tf.keras.datasets.mnist.load_data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data_size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x_train.shape</a:t>
            </a:r>
            <a:r>
              <a:rPr lang="en-US" altLang="ko-KR" sz="1600" kern="0" dirty="0">
                <a:latin typeface="Trebuchet MS" pitchFamily="34" charset="0"/>
              </a:rPr>
              <a:t>[0]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 = 12	# </a:t>
            </a:r>
            <a:r>
              <a:rPr lang="ko-KR" altLang="en-US" sz="1600" kern="0" dirty="0">
                <a:latin typeface="Trebuchet MS" pitchFamily="34" charset="0"/>
              </a:rPr>
              <a:t>배치 크기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selected = </a:t>
            </a:r>
            <a:r>
              <a:rPr lang="en-US" altLang="ko-KR" sz="1600" kern="0" dirty="0" err="1">
                <a:latin typeface="Trebuchet MS" pitchFamily="34" charset="0"/>
              </a:rPr>
              <a:t>np.random.choice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data_size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print(selected)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x_batch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[selected]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y_batch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[selected]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2BB11-3FDA-4BFB-8EDD-3A0BAB83C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4976428"/>
            <a:ext cx="8191302" cy="46064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[58298  3085 27743 33570 35343 47286 18267 25804  4632 10890 44164 18822]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8620569B-13A1-425D-B6BB-D40A1FB1AA09}"/>
              </a:ext>
            </a:extLst>
          </p:cNvPr>
          <p:cNvSpPr/>
          <p:nvPr/>
        </p:nvSpPr>
        <p:spPr>
          <a:xfrm>
            <a:off x="6876256" y="3227687"/>
            <a:ext cx="2160240" cy="612648"/>
          </a:xfrm>
          <a:prstGeom prst="wedgeRoundRectCallout">
            <a:avLst>
              <a:gd name="adj1" fmla="val -107663"/>
              <a:gd name="adj2" fmla="val 529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크기만큼 랜덤하게 선택</a:t>
            </a:r>
          </a:p>
        </p:txBody>
      </p:sp>
    </p:spTree>
    <p:extLst>
      <p:ext uri="{BB962C8B-B14F-4D97-AF65-F5344CB8AC3E}">
        <p14:creationId xmlns:p14="http://schemas.microsoft.com/office/powerpoint/2010/main" val="2047962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3317</TotalTime>
  <Words>3674</Words>
  <Application>Microsoft Office PowerPoint</Application>
  <PresentationFormat>화면 슬라이드 쇼(4:3)</PresentationFormat>
  <Paragraphs>436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SandSm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MLP와 케라스 라이브러리</vt:lpstr>
      <vt:lpstr>학습 목표</vt:lpstr>
      <vt:lpstr>몇 개의 샘플을 처리한 후에 가중치를 변경할 것인가?</vt:lpstr>
      <vt:lpstr>가중치를 변경하는 2가지의 방법</vt:lpstr>
      <vt:lpstr>풀 배치 학습</vt:lpstr>
      <vt:lpstr>온라인 학습(확률적 경사 하강법)</vt:lpstr>
      <vt:lpstr>미니 배치 학습</vt:lpstr>
      <vt:lpstr>각 방법들의 비교</vt:lpstr>
      <vt:lpstr>Lab: 미니 배치 실습 #1</vt:lpstr>
      <vt:lpstr>행렬로 미니 배치 구현하기</vt:lpstr>
      <vt:lpstr>각 샘플별로 출력이 계산된다. </vt:lpstr>
      <vt:lpstr>미니 배치의 구현</vt:lpstr>
      <vt:lpstr>미니 배치의 구현</vt:lpstr>
      <vt:lpstr>미니 배치의 구현</vt:lpstr>
      <vt:lpstr>학습률</vt:lpstr>
      <vt:lpstr>모멘텀</vt:lpstr>
      <vt:lpstr>학습률을 설정하는 방법</vt:lpstr>
      <vt:lpstr>학습률을 설정하는 방법</vt:lpstr>
      <vt:lpstr>학습률을 설정하는 방법</vt:lpstr>
      <vt:lpstr>Lab: 학습률과 배치크기 실습</vt:lpstr>
      <vt:lpstr>Lab: 학습률과 배치크기 실습</vt:lpstr>
      <vt:lpstr>Lab: 학습률과 배치크기 실습</vt:lpstr>
      <vt:lpstr>텐서플로우와 케라스</vt:lpstr>
      <vt:lpstr>텐서플로우의 구조</vt:lpstr>
      <vt:lpstr>케라스</vt:lpstr>
      <vt:lpstr>딥러닝 프레임워크</vt:lpstr>
      <vt:lpstr>케라스로 신경망을 작성하는 절차</vt:lpstr>
      <vt:lpstr>예제: XOR를 학습하는 MLP를 작성</vt:lpstr>
      <vt:lpstr>훈련 데이터</vt:lpstr>
      <vt:lpstr>PowerPoint 프레젠테이션</vt:lpstr>
      <vt:lpstr>model.summary()</vt:lpstr>
      <vt:lpstr>실행 결과</vt:lpstr>
      <vt:lpstr>케라스를 사용하는 3가지 방법</vt:lpstr>
      <vt:lpstr>케라스를 사용하는 3가지 방법</vt:lpstr>
      <vt:lpstr>케라스를 사용하는 3가지 방법</vt:lpstr>
      <vt:lpstr>케라스를 이용한 MNIST 숫자 인식</vt:lpstr>
      <vt:lpstr>MNIST 필기체 숫자 데이터 세트</vt:lpstr>
      <vt:lpstr>숫자 데이터 가져오기</vt:lpstr>
      <vt:lpstr>숫자 데이터 표시하기</vt:lpstr>
      <vt:lpstr>신경망 모델 구축하기</vt:lpstr>
      <vt:lpstr>옵티마이저와 손실함수, 지표 등을 정의하는 컴파일 단계</vt:lpstr>
      <vt:lpstr>데이터 전처리</vt:lpstr>
      <vt:lpstr>정답 레이블 형태 변경(원핫 인코딩)</vt:lpstr>
      <vt:lpstr>학습</vt:lpstr>
      <vt:lpstr>테스트</vt:lpstr>
      <vt:lpstr>그래프 그리기</vt:lpstr>
      <vt:lpstr>실제 이미지로 테스트하기</vt:lpstr>
      <vt:lpstr>테스트</vt:lpstr>
      <vt:lpstr>케라스의 입력 데이터</vt:lpstr>
      <vt:lpstr>텐서</vt:lpstr>
      <vt:lpstr>텐서의 속성</vt:lpstr>
      <vt:lpstr>훈련 데이터의 형상</vt:lpstr>
      <vt:lpstr>훈련 데이터의 형상</vt:lpstr>
      <vt:lpstr>케라스의 클래스들</vt:lpstr>
      <vt:lpstr>Sequential 모델</vt:lpstr>
      <vt:lpstr>레이어 클래스들</vt:lpstr>
      <vt:lpstr>손실 함수</vt:lpstr>
      <vt:lpstr>측정 항목</vt:lpstr>
      <vt:lpstr>옵티마이저</vt:lpstr>
      <vt:lpstr>활성화 함수</vt:lpstr>
      <vt:lpstr>하이퍼 매개변수</vt:lpstr>
      <vt:lpstr>하이퍼 매개 변수를 찾는 방법</vt:lpstr>
      <vt:lpstr>그리드 검색</vt:lpstr>
      <vt:lpstr>예제:</vt:lpstr>
      <vt:lpstr>예제:</vt:lpstr>
      <vt:lpstr>예제: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천 인국</cp:lastModifiedBy>
  <cp:revision>960</cp:revision>
  <dcterms:created xsi:type="dcterms:W3CDTF">2012-03-12T19:09:15Z</dcterms:created>
  <dcterms:modified xsi:type="dcterms:W3CDTF">2022-11-16T03:44:54Z</dcterms:modified>
</cp:coreProperties>
</file>